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30279975" cy="1976596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6">
          <p15:clr>
            <a:srgbClr val="A4A3A4"/>
          </p15:clr>
        </p15:guide>
        <p15:guide id="2" orient="horz" pos="9128">
          <p15:clr>
            <a:srgbClr val="A4A3A4"/>
          </p15:clr>
        </p15:guide>
        <p15:guide id="3" orient="horz" pos="2506">
          <p15:clr>
            <a:srgbClr val="A4A3A4"/>
          </p15:clr>
        </p15:guide>
        <p15:guide id="4" orient="horz" pos="3367">
          <p15:clr>
            <a:srgbClr val="A4A3A4"/>
          </p15:clr>
        </p15:guide>
        <p15:guide id="5" orient="horz" pos="11804">
          <p15:clr>
            <a:srgbClr val="A4A3A4"/>
          </p15:clr>
        </p15:guide>
        <p15:guide id="6" pos="9356">
          <p15:clr>
            <a:srgbClr val="A4A3A4"/>
          </p15:clr>
        </p15:guide>
        <p15:guide id="7" pos="5001">
          <p15:clr>
            <a:srgbClr val="A4A3A4"/>
          </p15:clr>
        </p15:guide>
        <p15:guide id="8" pos="692">
          <p15:clr>
            <a:srgbClr val="A4A3A4"/>
          </p15:clr>
        </p15:guide>
        <p15:guide id="9" pos="13347">
          <p15:clr>
            <a:srgbClr val="A4A3A4"/>
          </p15:clr>
        </p15:guide>
        <p15:guide id="10" pos="13665">
          <p15:clr>
            <a:srgbClr val="A4A3A4"/>
          </p15:clr>
        </p15:guide>
        <p15:guide id="11" pos="4684">
          <p15:clr>
            <a:srgbClr val="A4A3A4"/>
          </p15:clr>
        </p15:guide>
        <p15:guide id="12" pos="89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 autoAdjust="0"/>
    <p:restoredTop sz="95820" autoAdjust="0"/>
  </p:normalViewPr>
  <p:slideViewPr>
    <p:cSldViewPr>
      <p:cViewPr varScale="1">
        <p:scale>
          <a:sx n="37" d="100"/>
          <a:sy n="37" d="100"/>
        </p:scale>
        <p:origin x="1776" y="224"/>
      </p:cViewPr>
      <p:guideLst>
        <p:guide orient="horz" pos="646"/>
        <p:guide orient="horz" pos="9128"/>
        <p:guide orient="horz" pos="2506"/>
        <p:guide orient="horz" pos="3367"/>
        <p:guide orient="horz" pos="11804"/>
        <p:guide pos="9356"/>
        <p:guide pos="5001"/>
        <p:guide pos="692"/>
        <p:guide pos="13347"/>
        <p:guide pos="13665"/>
        <p:guide pos="4684"/>
        <p:guide pos="89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696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914E88AF-76D1-3308-0E12-CAC1465E3B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8B7302C-48FF-16E6-153B-9AF2C7A587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8118EE31-24C4-B042-8C5E-9E91755CE72F}" type="datetimeFigureOut">
              <a:rPr lang="pt-PT"/>
              <a:pPr>
                <a:defRPr/>
              </a:pPr>
              <a:t>30/12/22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9092985-BEC8-55E7-0575-B02DDCCDF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02BB582-BE1F-4137-1960-4B70E27AF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71FA19C-91E0-2442-AD08-52655EF6D028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0AA514B-1A74-EA18-7FCA-3F6A020959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C36A06D-76A9-3D4D-A36F-38751ABEA9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FACD291-D3AE-E745-8BFB-F424ED69977F}" type="datetimeFigureOut">
              <a:rPr lang="pt-PT"/>
              <a:pPr>
                <a:defRPr/>
              </a:pPr>
              <a:t>30/12/22</a:t>
            </a:fld>
            <a:endParaRPr lang="pt-PT"/>
          </a:p>
        </p:txBody>
      </p:sp>
      <p:sp>
        <p:nvSpPr>
          <p:cNvPr id="4" name="Marcador de Posição da Imagem do Diapositivo 3">
            <a:extLst>
              <a:ext uri="{FF2B5EF4-FFF2-40B4-BE49-F238E27FC236}">
                <a16:creationId xmlns:a16="http://schemas.microsoft.com/office/drawing/2014/main" id="{EAEC5F69-4FA8-89B5-F4CD-58DA1CE116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685800"/>
            <a:ext cx="5251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>
            <a:extLst>
              <a:ext uri="{FF2B5EF4-FFF2-40B4-BE49-F238E27FC236}">
                <a16:creationId xmlns:a16="http://schemas.microsoft.com/office/drawing/2014/main" id="{CE33C34C-86EB-D6FA-0D24-238EE2FA6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CED8C32-5FA3-5DD1-7C6F-1365933399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727E49-58A4-9F7C-74B7-8D9139ABA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8539D2E-36F8-374E-8152-8CD257EBAD3C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98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88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47169-4FBF-86C1-D93E-A4E5E8A8AB1A}"/>
              </a:ext>
            </a:extLst>
          </p:cNvPr>
          <p:cNvSpPr txBox="1"/>
          <p:nvPr userDrawn="1"/>
        </p:nvSpPr>
        <p:spPr>
          <a:xfrm>
            <a:off x="-15463858" y="-229"/>
            <a:ext cx="15103427" cy="22130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0" tIns="900000" rIns="540000" bIns="900000">
            <a:spAutoFit/>
          </a:bodyPr>
          <a:lstStyle/>
          <a:p>
            <a:pPr>
              <a:tabLst>
                <a:tab pos="9410700" algn="l"/>
              </a:tabLst>
              <a:defRPr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</a:t>
            </a:r>
          </a:p>
          <a:p>
            <a:pPr>
              <a:tabLst>
                <a:tab pos="9410700" algn="l"/>
              </a:tabLst>
              <a:defRPr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EXECUÇÃO </a:t>
            </a:r>
          </a:p>
          <a:p>
            <a:pPr>
              <a:tabLst>
                <a:tab pos="9410700" algn="l"/>
              </a:tabLst>
              <a:defRPr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</a:p>
          <a:p>
            <a:pPr>
              <a:tabLst>
                <a:tab pos="9410700" algn="l"/>
              </a:tabLst>
              <a:defRPr/>
            </a:pPr>
            <a:r>
              <a:rPr lang="pt-PT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3600" b="1" dirty="0">
              <a:solidFill>
                <a:srgbClr val="E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36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medida que trabalha no seu poster ajuste o zoom para a percentagem mais confortável para si.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Título, autores e afiliações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Comece a projetar o seu cartaz adicionando o título. Este deve ter apenas a primeira letra em maiúscula, excetuando os nomes próprios e os nomes científicos e um limite máximo de doze palavras. Em seguida os nomes dos autores e das instituições afiliadas. Se a afiliação dos autores for a mesma deve ser indicada apenas uma vez. Só deve constar o email do orientador . Pode digitar ou colar o texto nas caixas disponíveis no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modelo ajustará automaticamente o tamanho do seu texto, o tipo de letra e o espaçamento. Para isso deve copiar o texto e ao colar selecionar a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Opção de colagem – manter apenas o texto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(exemplo imagem à esquerda). </a:t>
            </a:r>
          </a:p>
          <a:p>
            <a:pPr lvl="8">
              <a:defRPr/>
            </a:pPr>
            <a:endParaRPr lang="pt-PT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Adicionar  Logotipos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inserir um logotipo pode arrastá-lo e soltá-lo dentro da sua área de trabalho ou copiá-lo e colá-lo no seu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ainda optar pela função do menu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&gt; Imagens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Os logotipos retirados de sites da Web provavelmente serão de baixa qualidade -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Ajuste o zoom a 100% para verificar a sua resolução no poster final. Faça os ajustes que considere necessários. Apenas o logotipo do IPB deve ser colocado no início do poster como indicado no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 houver a necessidade de colocar outros logotipos institucionais estes devem ser colocados no fim do poster em formato pequeno e em escala de cinzas. 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adicionar imagens através das opções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copiar e colar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 optar por selecionar no menu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&gt; Imagens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Redimensione as imagens proporcionalmente mantendo pressionada a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tecla </a:t>
            </a:r>
            <a:r>
              <a:rPr lang="pt-PT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arrastando apenas um dos cantos da imagem. </a:t>
            </a:r>
            <a:r>
              <a:rPr lang="pt-PT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distorcer as imagens ampliando-as de forma desproporcional.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 locais para a colocação de imagens. Deve respeitá-los. </a:t>
            </a:r>
          </a:p>
          <a:p>
            <a:pPr lvl="8">
              <a:defRPr/>
            </a:pPr>
            <a:endParaRPr lang="pt-PT" sz="16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Verificação da qualidade da imagem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Amplie para 100% para verificar a qualidade das suas imagens. Se a sua resolução for nítida têm qualidade suficiente (exemplo em baixo) para ser projetada.</a:t>
            </a: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RESOLUÇÂO                                                    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RESOLUÇÂO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ângulo 6">
            <a:extLst>
              <a:ext uri="{FF2B5EF4-FFF2-40B4-BE49-F238E27FC236}">
                <a16:creationId xmlns:a16="http://schemas.microsoft.com/office/drawing/2014/main" id="{179816B5-3B70-5F2D-B4A2-11F52CCA6E12}"/>
              </a:ext>
            </a:extLst>
          </p:cNvPr>
          <p:cNvSpPr/>
          <p:nvPr userDrawn="1"/>
        </p:nvSpPr>
        <p:spPr bwMode="auto">
          <a:xfrm>
            <a:off x="-4918075" y="1017588"/>
            <a:ext cx="4557712" cy="57864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Times" charset="0"/>
            </a:endParaRPr>
          </a:p>
        </p:txBody>
      </p:sp>
      <p:pic>
        <p:nvPicPr>
          <p:cNvPr id="1028" name="Imagem 9">
            <a:extLst>
              <a:ext uri="{FF2B5EF4-FFF2-40B4-BE49-F238E27FC236}">
                <a16:creationId xmlns:a16="http://schemas.microsoft.com/office/drawing/2014/main" id="{2950682E-AD88-28E3-BE79-8948D2F754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7913" y="7938"/>
            <a:ext cx="412908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rda 16">
            <a:extLst>
              <a:ext uri="{FF2B5EF4-FFF2-40B4-BE49-F238E27FC236}">
                <a16:creationId xmlns:a16="http://schemas.microsoft.com/office/drawing/2014/main" id="{082C9EBF-7237-FCB2-0428-C2E1C22D92C4}"/>
              </a:ext>
            </a:extLst>
          </p:cNvPr>
          <p:cNvSpPr/>
          <p:nvPr userDrawn="1"/>
        </p:nvSpPr>
        <p:spPr bwMode="auto">
          <a:xfrm rot="7902585">
            <a:off x="3625850" y="13635038"/>
            <a:ext cx="1076325" cy="1076325"/>
          </a:xfrm>
          <a:prstGeom prst="chord">
            <a:avLst>
              <a:gd name="adj1" fmla="val 3415996"/>
              <a:gd name="adj2" fmla="val 131305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Times" charset="0"/>
            </a:endParaRPr>
          </a:p>
        </p:txBody>
      </p:sp>
      <p:sp>
        <p:nvSpPr>
          <p:cNvPr id="1033" name="Rectângulo 18">
            <a:extLst>
              <a:ext uri="{FF2B5EF4-FFF2-40B4-BE49-F238E27FC236}">
                <a16:creationId xmlns:a16="http://schemas.microsoft.com/office/drawing/2014/main" id="{51F3B10B-069E-FA81-F3A8-2B7AFD3550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09113" y="14490700"/>
            <a:ext cx="7143750" cy="528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pt-PT" altLang="pt-PT"/>
          </a:p>
        </p:txBody>
      </p:sp>
      <p:sp>
        <p:nvSpPr>
          <p:cNvPr id="1031" name="Forma livre 3">
            <a:extLst>
              <a:ext uri="{FF2B5EF4-FFF2-40B4-BE49-F238E27FC236}">
                <a16:creationId xmlns:a16="http://schemas.microsoft.com/office/drawing/2014/main" id="{EC4CAC49-7B8E-23C9-FE8D-7B4B36776F32}"/>
              </a:ext>
            </a:extLst>
          </p:cNvPr>
          <p:cNvSpPr>
            <a:spLocks/>
          </p:cNvSpPr>
          <p:nvPr userDrawn="1"/>
        </p:nvSpPr>
        <p:spPr bwMode="auto">
          <a:xfrm>
            <a:off x="0" y="15643225"/>
            <a:ext cx="388938" cy="1712913"/>
          </a:xfrm>
          <a:custGeom>
            <a:avLst/>
            <a:gdLst>
              <a:gd name="T0" fmla="*/ 0 w 1451428"/>
              <a:gd name="T1" fmla="*/ 0 h 1712686"/>
              <a:gd name="T2" fmla="*/ 3 w 1451428"/>
              <a:gd name="T3" fmla="*/ 0 h 1712686"/>
              <a:gd name="T4" fmla="*/ 3 w 1451428"/>
              <a:gd name="T5" fmla="*/ 1715408 h 1712686"/>
              <a:gd name="T6" fmla="*/ 0 w 1451428"/>
              <a:gd name="T7" fmla="*/ 1715408 h 1712686"/>
              <a:gd name="T8" fmla="*/ 0 w 1451428"/>
              <a:gd name="T9" fmla="*/ 0 h 17126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1428" h="1712686">
                <a:moveTo>
                  <a:pt x="0" y="0"/>
                </a:moveTo>
                <a:lnTo>
                  <a:pt x="1451428" y="0"/>
                </a:lnTo>
                <a:lnTo>
                  <a:pt x="1451428" y="1712686"/>
                </a:lnTo>
                <a:lnTo>
                  <a:pt x="14514" y="171268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32" name="Forma livre 13">
            <a:extLst>
              <a:ext uri="{FF2B5EF4-FFF2-40B4-BE49-F238E27FC236}">
                <a16:creationId xmlns:a16="http://schemas.microsoft.com/office/drawing/2014/main" id="{111C9FC0-7103-FC0B-5653-E89134CE6835}"/>
              </a:ext>
            </a:extLst>
          </p:cNvPr>
          <p:cNvSpPr>
            <a:spLocks/>
          </p:cNvSpPr>
          <p:nvPr userDrawn="1"/>
        </p:nvSpPr>
        <p:spPr bwMode="auto">
          <a:xfrm>
            <a:off x="0" y="14490700"/>
            <a:ext cx="388938" cy="808038"/>
          </a:xfrm>
          <a:custGeom>
            <a:avLst/>
            <a:gdLst>
              <a:gd name="T0" fmla="*/ 0 w 1451428"/>
              <a:gd name="T1" fmla="*/ 0 h 1712686"/>
              <a:gd name="T2" fmla="*/ 3 w 1451428"/>
              <a:gd name="T3" fmla="*/ 0 h 1712686"/>
              <a:gd name="T4" fmla="*/ 3 w 1451428"/>
              <a:gd name="T5" fmla="*/ 132 h 1712686"/>
              <a:gd name="T6" fmla="*/ 0 w 1451428"/>
              <a:gd name="T7" fmla="*/ 132 h 1712686"/>
              <a:gd name="T8" fmla="*/ 0 w 1451428"/>
              <a:gd name="T9" fmla="*/ 0 h 17126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1428" h="1712686">
                <a:moveTo>
                  <a:pt x="0" y="0"/>
                </a:moveTo>
                <a:lnTo>
                  <a:pt x="1451428" y="0"/>
                </a:lnTo>
                <a:lnTo>
                  <a:pt x="1451428" y="1712686"/>
                </a:lnTo>
                <a:lnTo>
                  <a:pt x="14514" y="1712686"/>
                </a:lnTo>
                <a:lnTo>
                  <a:pt x="0" y="0"/>
                </a:lnTo>
                <a:close/>
              </a:path>
            </a:pathLst>
          </a:custGeom>
          <a:solidFill>
            <a:srgbClr val="0000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243F4F-838A-177A-C692-51199DAAEF4A}"/>
              </a:ext>
            </a:extLst>
          </p:cNvPr>
          <p:cNvSpPr txBox="1"/>
          <p:nvPr userDrawn="1"/>
        </p:nvSpPr>
        <p:spPr>
          <a:xfrm>
            <a:off x="30651346" y="7341"/>
            <a:ext cx="14527120" cy="19176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0" tIns="900000" rIns="540000" bIns="900000">
            <a:spAutoFit/>
          </a:bodyPr>
          <a:lstStyle/>
          <a:p>
            <a:pPr>
              <a:defRPr/>
            </a:pPr>
            <a:r>
              <a:rPr lang="pt-PT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indicações não  aparecem  na projeção</a:t>
            </a:r>
          </a:p>
          <a:p>
            <a:pPr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DE EXECUÇÃO DO POSTER </a:t>
            </a:r>
            <a:r>
              <a:rPr lang="pt-PT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b="1" dirty="0" err="1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ctr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adicionar um texto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modelo contém uma série de espaços pré-formatados reservados para os blocos de texto. Pode digitar ou copiar e colar o texto nas caixas de texto disponíveis no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modelo ajustará automaticamente o tamanho do seu texto, o tipo de letra, a cor e o espaçamento. Para isso deve copiar o texto e ao colar selecionar a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Opção de colagem – manter apenas o texto,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já referido anteriormente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letra, tamanho, espaçamento e cor 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realização deste poster devem ser respeitadas as seguintes indicações sobre o tipo de letra, tamanho, espaçamento e cor: 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do poster: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44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Preto.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40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Preto mais claro 25%.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14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Espaçamento Simples  Cor: Preto mais claro 25%.</a:t>
            </a: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28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Vermelho.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24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Espaçamento Simples 1,0; Cor: Preto mais claro 25%. 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 de figuras, tabelas ou gráficos: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14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Cor: Preto mais claro 25%.</a:t>
            </a: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 18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Branco.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12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Espaçamento Simples 1,0; Cor: Preto mais claro 25%.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 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poster são utilizadas cores padrão do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Nas figuras em baixo está representada a sua seleção.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Preto mais claro 25%                                        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Vermelho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Localização do texto 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caixas de texto que se encontram no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devem ser movimentadas nem redimensionadas de forma a garantir o alinhamento estipulado e a composição visual do poster.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Tabelas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editar uma tabela no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deve selecionar no menu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&gt; Tabela .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ainda copiar e colar uma tabela de outro documento para este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 tabelas devem ser redimensionadas por forma a serem colocadas dentro dos alinhamentos estipulados.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Gráficos 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ser igualmente editado um gráfico no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isso deve selecionar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&gt; Gráfico ou </a:t>
            </a:r>
            <a:r>
              <a:rPr lang="pt-P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Smartart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também, e de forma simples, copiar e colar gráficos de outros documentos como Excel ou do Word que devem ser redimensionados de acordo com os alinhamentos estipulados.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são dadas indicações sobre a utilização de cores ou estilos para tabelas ou gráficos, no entanto, o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exemplos que se encontram em conformidade com a identidade visual do evento.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 e submeter o seu trabalho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fazer a gravação do seu ficheiro no formato  PDF  "qualidade de impressão“;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submeter ao EJI – IPB.</a:t>
            </a:r>
          </a:p>
          <a:p>
            <a:pPr lvl="8">
              <a:defRPr/>
            </a:pPr>
            <a:endParaRPr lang="pt-PT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Imagem 44">
            <a:extLst>
              <a:ext uri="{FF2B5EF4-FFF2-40B4-BE49-F238E27FC236}">
                <a16:creationId xmlns:a16="http://schemas.microsoft.com/office/drawing/2014/main" id="{D5EF17F9-8F64-3111-70AA-D559778B6E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7800" y="9272588"/>
            <a:ext cx="30416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agem 45">
            <a:extLst>
              <a:ext uri="{FF2B5EF4-FFF2-40B4-BE49-F238E27FC236}">
                <a16:creationId xmlns:a16="http://schemas.microsoft.com/office/drawing/2014/main" id="{86E5EBBD-48B4-1B61-C829-F47F8C5783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8313" y="9286875"/>
            <a:ext cx="3751262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6" name="Conexão recta unidireccional 40">
            <a:extLst>
              <a:ext uri="{FF2B5EF4-FFF2-40B4-BE49-F238E27FC236}">
                <a16:creationId xmlns:a16="http://schemas.microsoft.com/office/drawing/2014/main" id="{1658217F-F9BE-FCC4-E100-2EF76570CE2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0621288" y="5737225"/>
            <a:ext cx="6937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55EFE6E-BF45-6CAD-AF26-E7F9B74894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419800" y="5599113"/>
            <a:ext cx="2514600" cy="280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28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Vermelho.</a:t>
            </a:r>
          </a:p>
          <a:p>
            <a:pPr>
              <a:defRPr/>
            </a:pPr>
            <a:endParaRPr lang="pt-PT" altLang="pt-PT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24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Espaçamento Simples 1,0; Cor: Preto mais claro 25%. </a:t>
            </a:r>
          </a:p>
          <a:p>
            <a:pPr>
              <a:defRPr/>
            </a:pPr>
            <a:endParaRPr lang="pt-PT" altLang="pt-PT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376108-83CF-7811-9256-52C49B74A5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424563" y="14962188"/>
            <a:ext cx="2400300" cy="304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 e Financiamento: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 18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Branco</a:t>
            </a: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pt-PT" altLang="pt-PT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12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Espaçamento Simples 1,0; Cor: Preto mais claro 25%.</a:t>
            </a:r>
          </a:p>
        </p:txBody>
      </p:sp>
      <p:cxnSp>
        <p:nvCxnSpPr>
          <p:cNvPr id="1039" name="Conexão recta unidireccional 40">
            <a:extLst>
              <a:ext uri="{FF2B5EF4-FFF2-40B4-BE49-F238E27FC236}">
                <a16:creationId xmlns:a16="http://schemas.microsoft.com/office/drawing/2014/main" id="{2863F03C-B50B-B27F-72E3-59DF9EC7777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0621288" y="15066963"/>
            <a:ext cx="6937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0" name="Picture 25">
            <a:extLst>
              <a:ext uri="{FF2B5EF4-FFF2-40B4-BE49-F238E27FC236}">
                <a16:creationId xmlns:a16="http://schemas.microsoft.com/office/drawing/2014/main" id="{3956C6D6-E02D-6305-A6A3-E1F6955CBF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26988" y="7669213"/>
            <a:ext cx="12382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1" name="Grupo 8">
            <a:extLst>
              <a:ext uri="{FF2B5EF4-FFF2-40B4-BE49-F238E27FC236}">
                <a16:creationId xmlns:a16="http://schemas.microsoft.com/office/drawing/2014/main" id="{8D879262-4777-96DC-CDB2-77B31D4C49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5101888" y="8809038"/>
            <a:ext cx="3598863" cy="1811337"/>
            <a:chOff x="-14825137" y="8809434"/>
            <a:chExt cx="3598862" cy="1811337"/>
          </a:xfrm>
        </p:grpSpPr>
        <p:pic>
          <p:nvPicPr>
            <p:cNvPr id="1060" name="Picture 2">
              <a:extLst>
                <a:ext uri="{FF2B5EF4-FFF2-40B4-BE49-F238E27FC236}">
                  <a16:creationId xmlns:a16="http://schemas.microsoft.com/office/drawing/2014/main" id="{70FAE5E8-708D-F15D-CF49-514C51042F2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825137" y="8809434"/>
              <a:ext cx="3598862" cy="181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7913F1B0-49D0-2C46-A96A-3FE4C2A927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832825" y="9782571"/>
              <a:ext cx="504825" cy="522288"/>
            </a:xfrm>
            <a:prstGeom prst="ellipse">
              <a:avLst/>
            </a:prstGeom>
            <a:noFill/>
            <a:ln w="57150" algn="ctr">
              <a:solidFill>
                <a:srgbClr val="E6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defRPr/>
              </a:pPr>
              <a:endParaRPr lang="pt-PT" altLang="pt-PT"/>
            </a:p>
          </p:txBody>
        </p:sp>
      </p:grpSp>
      <p:grpSp>
        <p:nvGrpSpPr>
          <p:cNvPr id="1042" name="Grupo 9">
            <a:extLst>
              <a:ext uri="{FF2B5EF4-FFF2-40B4-BE49-F238E27FC236}">
                <a16:creationId xmlns:a16="http://schemas.microsoft.com/office/drawing/2014/main" id="{4A8B90B9-E01E-33CC-62AB-89CCC5363A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812963" y="12763500"/>
            <a:ext cx="3303588" cy="3311525"/>
            <a:chOff x="-14813457" y="12763301"/>
            <a:chExt cx="3303588" cy="3311525"/>
          </a:xfrm>
        </p:grpSpPr>
        <p:pic>
          <p:nvPicPr>
            <p:cNvPr id="1058" name="Picture 4">
              <a:extLst>
                <a:ext uri="{FF2B5EF4-FFF2-40B4-BE49-F238E27FC236}">
                  <a16:creationId xmlns:a16="http://schemas.microsoft.com/office/drawing/2014/main" id="{AF8784B7-2AF6-3265-97A8-6F0220F9EF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813457" y="12763301"/>
              <a:ext cx="3303588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59" name="Conexão recta unidireccional 24">
              <a:extLst>
                <a:ext uri="{FF2B5EF4-FFF2-40B4-BE49-F238E27FC236}">
                  <a16:creationId xmlns:a16="http://schemas.microsoft.com/office/drawing/2014/main" id="{DD9A2400-27C2-8A69-4D30-A97907335F74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 flipV="1">
              <a:off x="-11921032" y="13004601"/>
              <a:ext cx="373063" cy="373063"/>
            </a:xfrm>
            <a:prstGeom prst="straightConnector1">
              <a:avLst/>
            </a:prstGeom>
            <a:noFill/>
            <a:ln w="28575" algn="ctr">
              <a:solidFill>
                <a:srgbClr val="E6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CaixaDeTexto 42">
            <a:extLst>
              <a:ext uri="{FF2B5EF4-FFF2-40B4-BE49-F238E27FC236}">
                <a16:creationId xmlns:a16="http://schemas.microsoft.com/office/drawing/2014/main" id="{740FA984-848C-3219-A81F-0CD186E455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725863" y="2401888"/>
            <a:ext cx="2827338" cy="3786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do poster: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54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Preto.</a:t>
            </a:r>
          </a:p>
          <a:p>
            <a:pPr>
              <a:defRPr/>
            </a:pPr>
            <a:endParaRPr lang="pt-PT" altLang="pt-PT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PT" altLang="pt-PT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18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Espaçamento simples Cor: Preto mais claro 25%.</a:t>
            </a:r>
          </a:p>
          <a:p>
            <a:pPr>
              <a:defRPr/>
            </a:pPr>
            <a:endParaRPr lang="pt-PT" altLang="pt-PT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Afiliação e email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18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Espaçamento simples Cor: Preto mais claro 25%.</a:t>
            </a:r>
          </a:p>
          <a:p>
            <a:pPr>
              <a:defRPr/>
            </a:pPr>
            <a:endParaRPr lang="pt-PT" altLang="pt-PT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2DBE0C-02A2-D8B2-7EAB-E6A6680169B3}"/>
              </a:ext>
            </a:extLst>
          </p:cNvPr>
          <p:cNvSpPr txBox="1"/>
          <p:nvPr userDrawn="1"/>
        </p:nvSpPr>
        <p:spPr>
          <a:xfrm>
            <a:off x="-11271720" y="1017578"/>
            <a:ext cx="6969547" cy="57861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marL="0" lvl="8">
              <a:tabLst>
                <a:tab pos="8782050" algn="l"/>
              </a:tabLst>
              <a:defRPr/>
            </a:pPr>
            <a:endParaRPr lang="pt-P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>
              <a:tabLst>
                <a:tab pos="8782050" algn="l"/>
              </a:tabLst>
              <a:defRPr/>
            </a:pPr>
            <a:r>
              <a:rPr lang="pt-P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indicações que aparecem em ambos os lados deste </a:t>
            </a:r>
            <a:r>
              <a:rPr lang="pt-P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bem como as guias de orientação para as caixas de texto, das imagens, tabelas e gráficos em tracejado não aparecem  na projeção do poster Servem apenas como linhas orientadoras para a sua execução.  </a:t>
            </a:r>
          </a:p>
          <a:p>
            <a:pPr marL="0" lvl="8">
              <a:tabLst>
                <a:tab pos="8782050" algn="l"/>
              </a:tabLst>
              <a:defRPr/>
            </a:pPr>
            <a:endParaRPr lang="pt-PT" sz="1600" b="1" dirty="0">
              <a:solidFill>
                <a:srgbClr val="E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modelo do PowerPoint, produz um cartaz de apresentação A1. Deve usá-lo para criar o seu cartaz e economizar tempo na organização de títulos, legendas, texto e gráficos.</a:t>
            </a:r>
          </a:p>
          <a:p>
            <a:pPr marL="0" lvl="8">
              <a:tabLst>
                <a:tab pos="8782050" algn="l"/>
              </a:tabLst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modelo serve como referência para o poster do V EJI - IPB. Nem sempre será possível cobrir todas estruturas organizativas visuais através deste esquema. Deixamos ao seu critério a possível customização dentro do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estipulado. </a:t>
            </a:r>
          </a:p>
          <a:p>
            <a:pPr marL="0" lvl="8">
              <a:tabLst>
                <a:tab pos="8782050" algn="l"/>
              </a:tabLst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>
              <a:tabLst>
                <a:tab pos="8782050" algn="l"/>
              </a:tabLst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Advertências:  </a:t>
            </a: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alterar as linhas guias deste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emplat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redimensionar ou movimentar as caixas de texto;</a:t>
            </a: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alterar as cores do texto ou as cores do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Sugere-se substituir o texto do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o seu próprio texto;</a:t>
            </a:r>
            <a:endParaRPr lang="pt-PT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usar o novo acordo ortográfico;</a:t>
            </a: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usar as normas APA  para as referências bibliográficas.</a:t>
            </a:r>
          </a:p>
        </p:txBody>
      </p:sp>
      <p:cxnSp>
        <p:nvCxnSpPr>
          <p:cNvPr id="1045" name="Conexão recta unidireccional 5">
            <a:extLst>
              <a:ext uri="{FF2B5EF4-FFF2-40B4-BE49-F238E27FC236}">
                <a16:creationId xmlns:a16="http://schemas.microsoft.com/office/drawing/2014/main" id="{3ADA854E-25DA-360E-1F80-6507D84E17F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989013" y="2682875"/>
            <a:ext cx="536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6" name="Picture 27">
            <a:extLst>
              <a:ext uri="{FF2B5EF4-FFF2-40B4-BE49-F238E27FC236}">
                <a16:creationId xmlns:a16="http://schemas.microsoft.com/office/drawing/2014/main" id="{3A80EC0B-B753-54B5-6A2D-2B20EA6B32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95063" y="18453100"/>
            <a:ext cx="785653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7" name="Conexão recta unidireccional 5">
            <a:extLst>
              <a:ext uri="{FF2B5EF4-FFF2-40B4-BE49-F238E27FC236}">
                <a16:creationId xmlns:a16="http://schemas.microsoft.com/office/drawing/2014/main" id="{CA378B76-2051-D1EC-C20B-4C29A5A56FF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989013" y="3762375"/>
            <a:ext cx="536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8" name="Conexão recta unidireccional 5">
            <a:extLst>
              <a:ext uri="{FF2B5EF4-FFF2-40B4-BE49-F238E27FC236}">
                <a16:creationId xmlns:a16="http://schemas.microsoft.com/office/drawing/2014/main" id="{AB9001EE-DC8B-C2CB-50D2-BE87FE90A1D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000125" y="5033963"/>
            <a:ext cx="536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9" name="Imagem 5">
            <a:extLst>
              <a:ext uri="{FF2B5EF4-FFF2-40B4-BE49-F238E27FC236}">
                <a16:creationId xmlns:a16="http://schemas.microsoft.com/office/drawing/2014/main" id="{6515DAF1-2849-BBBA-77D1-7520D3C77B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7350" y="1003300"/>
            <a:ext cx="30416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16" descr="Serenata Menina - song by RaussTuna - Tuna Mista de Bragança, Grupo  Litúrgico Clave de Sol | Spotify">
            <a:extLst>
              <a:ext uri="{FF2B5EF4-FFF2-40B4-BE49-F238E27FC236}">
                <a16:creationId xmlns:a16="http://schemas.microsoft.com/office/drawing/2014/main" id="{56152C77-18AF-FAE7-00A7-F4067373E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17675" y="13555663"/>
            <a:ext cx="23876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16" descr="Serenata Menina - song by RaussTuna - Tuna Mista de Bragança, Grupo  Litúrgico Clave de Sol | Spotify">
            <a:extLst>
              <a:ext uri="{FF2B5EF4-FFF2-40B4-BE49-F238E27FC236}">
                <a16:creationId xmlns:a16="http://schemas.microsoft.com/office/drawing/2014/main" id="{B9D2CDAB-02C6-BB52-212F-6C553FA5F7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42625" y="14593888"/>
            <a:ext cx="42402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2" name="Conexão reta 8">
            <a:extLst>
              <a:ext uri="{FF2B5EF4-FFF2-40B4-BE49-F238E27FC236}">
                <a16:creationId xmlns:a16="http://schemas.microsoft.com/office/drawing/2014/main" id="{DC125D6E-00B3-B18D-53C2-79E341BF76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11256963" y="14419263"/>
            <a:ext cx="5287963" cy="2595562"/>
          </a:xfrm>
          <a:prstGeom prst="line">
            <a:avLst/>
          </a:prstGeom>
          <a:noFill/>
          <a:ln w="1143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3" name="Conexão reta 50">
            <a:extLst>
              <a:ext uri="{FF2B5EF4-FFF2-40B4-BE49-F238E27FC236}">
                <a16:creationId xmlns:a16="http://schemas.microsoft.com/office/drawing/2014/main" id="{D01952F0-1B8B-25D3-BC58-3F2DFEC8D84F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-11366500" y="14381163"/>
            <a:ext cx="5205412" cy="2570162"/>
          </a:xfrm>
          <a:prstGeom prst="line">
            <a:avLst/>
          </a:prstGeom>
          <a:noFill/>
          <a:ln w="1143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54" name="Picture 16" descr="Serenata Menina - song by RaussTuna - Tuna Mista de Bragança, Grupo  Litúrgico Clave de Sol | Spotify">
            <a:extLst>
              <a:ext uri="{FF2B5EF4-FFF2-40B4-BE49-F238E27FC236}">
                <a16:creationId xmlns:a16="http://schemas.microsoft.com/office/drawing/2014/main" id="{F94898E3-EB98-6287-CA77-D0333F65B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73525" y="13984288"/>
            <a:ext cx="11572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5" name="Conexão reta 55">
            <a:extLst>
              <a:ext uri="{FF2B5EF4-FFF2-40B4-BE49-F238E27FC236}">
                <a16:creationId xmlns:a16="http://schemas.microsoft.com/office/drawing/2014/main" id="{5D38BA8B-3044-0B82-7F1B-282ECE96985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4202113" y="13760450"/>
            <a:ext cx="1484313" cy="3827463"/>
          </a:xfrm>
          <a:prstGeom prst="line">
            <a:avLst/>
          </a:prstGeom>
          <a:noFill/>
          <a:ln w="1143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6" name="Conexão reta 56">
            <a:extLst>
              <a:ext uri="{FF2B5EF4-FFF2-40B4-BE49-F238E27FC236}">
                <a16:creationId xmlns:a16="http://schemas.microsoft.com/office/drawing/2014/main" id="{71BF69D8-E841-AD3C-DB8B-4772AD58E357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-4202113" y="13760450"/>
            <a:ext cx="1363663" cy="3827463"/>
          </a:xfrm>
          <a:prstGeom prst="line">
            <a:avLst/>
          </a:prstGeom>
          <a:noFill/>
          <a:ln w="1143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DFA6C853-5D17-51D9-0125-754B360771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1312" y="742274"/>
            <a:ext cx="7225721" cy="31684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9700" indent="-10445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413" indent="-1044575" algn="l" defTabSz="4175125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36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8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80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52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*endere&#231;oeletr&#243;nico@aa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>
            <a:extLst>
              <a:ext uri="{FF2B5EF4-FFF2-40B4-BE49-F238E27FC236}">
                <a16:creationId xmlns:a16="http://schemas.microsoft.com/office/drawing/2014/main" id="{AD35037D-B173-C2EB-4DEF-711169FA8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9913" y="7183438"/>
            <a:ext cx="185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pt-PT" altLang="pt-PT" sz="1600">
              <a:latin typeface="Arial" panose="020B0604020202020204" pitchFamily="34" charset="0"/>
            </a:endParaRP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A331F616-B668-AA8E-70AB-5D40A415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5346700"/>
            <a:ext cx="6315075" cy="104425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PT" alt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Resumo</a:t>
            </a:r>
          </a:p>
          <a:p>
            <a:pPr>
              <a:spcBef>
                <a:spcPts val="0"/>
              </a:spcBef>
              <a:defRPr/>
            </a:pPr>
            <a:endParaRPr lang="pt-PT" altLang="pt-PT" b="1" dirty="0">
              <a:solidFill>
                <a:srgbClr val="E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P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</a:t>
            </a: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um texto modelo da indústria tipográfica e de impressão. O </a:t>
            </a:r>
            <a:r>
              <a:rPr lang="pt-P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</a:t>
            </a: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 vindo a ser o texto padrão usado por estas indústrias desde o ano de 1500, quando uma misturou os caracteres de um texto para criar um espécime de livro. Este texto não só sobreviveu 5 séculos, mas também o salto para a tipografia </a:t>
            </a:r>
            <a:r>
              <a:rPr lang="pt-P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electrónica</a:t>
            </a: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mantendo-se essencialmente inalterada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spcBef>
                <a:spcPts val="0"/>
              </a:spcBef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PT" alt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 e questões de investigação | Objetivos</a:t>
            </a:r>
          </a:p>
          <a:p>
            <a:pPr>
              <a:spcBef>
                <a:spcPts val="0"/>
              </a:spcBef>
              <a:defRPr/>
            </a:pPr>
            <a:endParaRPr lang="pt-PT" altLang="pt-PT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Cras sed lacinia ipsum.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hendrerit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mauris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pellentesque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Curabitur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vestibulum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Pellentesque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sapien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egestas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Integer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igula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Integer or not in ligula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scelerisque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Nunc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posuere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fringilla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AEAAA36-297F-2F70-AB82-896E5556A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3833813"/>
            <a:ext cx="19873913" cy="1173162"/>
          </a:xfrm>
          <a:prstGeom prst="rect">
            <a:avLst/>
          </a:prstGeom>
          <a:noFill/>
          <a:ln>
            <a:noFill/>
          </a:ln>
        </p:spPr>
        <p:txBody>
          <a:bodyPr lIns="64639" tIns="32319" rIns="64639" bIns="32319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29511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P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Manuel Ontem</a:t>
            </a:r>
            <a:r>
              <a:rPr lang="pt-PT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PT" altLang="pt-P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Zacarias Hoje</a:t>
            </a:r>
            <a:r>
              <a:rPr lang="pt-PT" altLang="pt-P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Maria Amanhã</a:t>
            </a:r>
            <a:r>
              <a:rPr lang="pt-PT" altLang="pt-PT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3*</a:t>
            </a:r>
            <a:endParaRPr lang="pt-PT" altLang="pt-PT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9511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PT" sz="1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altLang="pt-PT" sz="1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Rausstuna</a:t>
            </a:r>
            <a:r>
              <a:rPr lang="pt-PT" altLang="pt-PT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Instituto Politécnico de Bragança, Portugal; </a:t>
            </a:r>
            <a:r>
              <a:rPr lang="pt-PT" altLang="pt-PT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PT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altLang="pt-PT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RTUB, Instituto Politécnico de Bragança, Brasil; </a:t>
            </a:r>
            <a:r>
              <a:rPr lang="pt-PT" altLang="pt-PT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pt-PT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altLang="pt-PT" sz="1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TonaTuna</a:t>
            </a:r>
            <a:r>
              <a:rPr lang="pt-PT" altLang="pt-PT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Instituto Politécnico de Bragança, Portugal. </a:t>
            </a:r>
          </a:p>
          <a:p>
            <a:pPr defTabSz="29511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altLang="pt-PT" sz="1800" kern="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9511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pt-PT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*endereçoeletrónico@aaa.com</a:t>
            </a:r>
            <a:r>
              <a:rPr lang="pt-PT" altLang="pt-PT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(contacto principal)</a:t>
            </a:r>
          </a:p>
        </p:txBody>
      </p:sp>
      <p:sp>
        <p:nvSpPr>
          <p:cNvPr id="27" name="Rectângulo 26">
            <a:extLst>
              <a:ext uri="{FF2B5EF4-FFF2-40B4-BE49-F238E27FC236}">
                <a16:creationId xmlns:a16="http://schemas.microsoft.com/office/drawing/2014/main" id="{D86ED211-5C3E-43A8-2292-8B9F58723AFF}"/>
              </a:ext>
            </a:extLst>
          </p:cNvPr>
          <p:cNvSpPr/>
          <p:nvPr/>
        </p:nvSpPr>
        <p:spPr bwMode="auto">
          <a:xfrm>
            <a:off x="22196425" y="14490700"/>
            <a:ext cx="7056438" cy="5160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0" tIns="180000" rIns="180000" bIns="180000"/>
          <a:lstStyle/>
          <a:p>
            <a:pPr algn="just">
              <a:defRPr/>
            </a:pPr>
            <a:r>
              <a:rPr lang="fr-FR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Bibliografia</a:t>
            </a:r>
            <a:endParaRPr lang="fr-FR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Pereira, Miguel de Lacerda; Bruno, Miguel Ferreira Gonçalves (2018). Fatores que determinam a participação dos estudantes numa Tuna Universitária: um estudo de caso. Adolescência: Revista Júnior de Investigação. ISSN 2182-6277. 5:2, p. 15-25. Disponível em: http://hdl.handle.net/10198/1852</a:t>
            </a:r>
          </a:p>
          <a:p>
            <a:pPr algn="just">
              <a:defRPr/>
            </a:pPr>
            <a:endParaRPr lang="pt-P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Bruno Miguel F. Gonçalves (2019). A Tuna! Uma década de histórias (1ªEdição). Lisboa: Chiado </a:t>
            </a:r>
            <a:r>
              <a:rPr lang="pt-PT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</a:t>
            </a: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Disponível em: https://www.chiadoeditora.com/livraria/a-tuna-uma-decada-de-historias</a:t>
            </a:r>
          </a:p>
          <a:p>
            <a:pPr algn="just">
              <a:defRPr/>
            </a:pPr>
            <a:endParaRPr lang="pt-P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Pereira, Miguel de Lacerda; Sousa, Silvana Freitas; Gonçalves, Bruno Miguel Ferreira (2019). Influência das Tunas na vida dos estudantes do ensino superior: um estudo de caso na RaussTuna – Tuna Mista de Bragança. AdolesCiência: Revista Júnior de Investigação. ISSN 2182-6277. 6:1, p. 81-94. Disponível em: http://hdl.handle.net/10198/19967</a:t>
            </a:r>
          </a:p>
          <a:p>
            <a:pPr algn="just">
              <a:defRPr/>
            </a:pPr>
            <a:endParaRPr lang="pt-P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Sousa, Silvana Freitas; Pereira, Miguel de Lacerda; Gonçalves, Bruno Miguel Ferreira (2020). A atividade de uma Tuna Universitária em contexto de confinamento: reinventar e inovar? AdolesCiência: Revista Júnior de Investigação. ISSN 2182-6277. 7:1, p. 42-51. Disponível em: http://hdl.handle.net/10198/23011</a:t>
            </a:r>
            <a:endParaRPr lang="pt-PT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PT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Financiamento: </a:t>
            </a:r>
          </a:p>
          <a:p>
            <a:pPr algn="just">
              <a:defRPr/>
            </a:pPr>
            <a:endParaRPr lang="pt-P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Indicar se o trabalho foi suportado no âmbito de algum tipo de financiamento.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5BE47537-1404-5F7E-3145-0D240A7C7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5384800"/>
            <a:ext cx="6337300" cy="13474700"/>
          </a:xfrm>
          <a:prstGeom prst="rect">
            <a:avLst/>
          </a:prstGeom>
          <a:noFill/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PT" alt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</a:t>
            </a:r>
          </a:p>
          <a:p>
            <a:pPr algn="just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imperdiet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semper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pharetra vitae magna.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Cras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imperdiet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semper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pharetra vitae magna.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 e discussão dos dados </a:t>
            </a:r>
          </a:p>
          <a:p>
            <a:pPr algn="just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main data and discussion about it is: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imperdiet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semper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pharetra vitae magna.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Lorem ipsum dolor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sitxxyy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semper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pharetra vitae magna.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Lorem ipsum dolor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sitxxyy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 vel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blandit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turpis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Nunc lorem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egestas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eros ac,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porttitor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facilisis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Phasellus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tempus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venenatis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other topics can be presented here, but we highlight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Rausstuna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Tuna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Bragança. </a:t>
            </a:r>
          </a:p>
        </p:txBody>
      </p:sp>
      <p:sp>
        <p:nvSpPr>
          <p:cNvPr id="4109" name="Text Box 26">
            <a:extLst>
              <a:ext uri="{FF2B5EF4-FFF2-40B4-BE49-F238E27FC236}">
                <a16:creationId xmlns:a16="http://schemas.microsoft.com/office/drawing/2014/main" id="{7B0BBDBF-76D0-581E-3236-9D8D0D6E8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7888" y="13863638"/>
            <a:ext cx="297021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alt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Fig.2 – </a:t>
            </a:r>
            <a:r>
              <a:rPr lang="pt-BR" alt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Tuna + Tuna</a:t>
            </a:r>
            <a:endParaRPr lang="pt-BR" alt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4110" name="Text Box 26">
            <a:extLst>
              <a:ext uri="{FF2B5EF4-FFF2-40B4-BE49-F238E27FC236}">
                <a16:creationId xmlns:a16="http://schemas.microsoft.com/office/drawing/2014/main" id="{842AFEE6-F2F8-3A83-FBCF-C5A68532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2650" y="18432463"/>
            <a:ext cx="4313238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alt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Fig.4 – </a:t>
            </a:r>
            <a:r>
              <a:rPr lang="pt-BR" alt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Apresentação pública do livro X anos </a:t>
            </a:r>
            <a:endParaRPr lang="pt-BR" alt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ECDD2B71-6B90-A8A7-B2D0-DCDAED481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4775" y="5346700"/>
            <a:ext cx="7558088" cy="873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pt-PT" alt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</a:t>
            </a:r>
          </a:p>
          <a:p>
            <a:pPr algn="just">
              <a:spcBef>
                <a:spcPct val="50000"/>
              </a:spcBef>
              <a:defRPr/>
            </a:pPr>
            <a:endParaRPr lang="pt-PT" altLang="pt-PT" b="1" dirty="0">
              <a:solidFill>
                <a:srgbClr val="E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Cras sed lacinia ipsum.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posuere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sagittis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Donec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accumsan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molestie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placerat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ornare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porta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turpis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Pellentesque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habitant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tristique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senectus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malesuada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fames ac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turpis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egestas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venenatis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hendrerit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dolor.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Mauris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ligula pharetra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pellentesque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 sed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ullamcorper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blandit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aptent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taciti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sociosqu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litora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torquent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conubia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nostra,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inceptos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himenaeos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Integer tempus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placerat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gravida.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sed magna gravida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Curabitur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imperdiet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Donec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condimentum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at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volutpat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Vestibulum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malesuada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ultrices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Use a forma mas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conteúdo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científico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artístico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0" name="Rectângulo 49">
            <a:extLst>
              <a:ext uri="{FF2B5EF4-FFF2-40B4-BE49-F238E27FC236}">
                <a16:creationId xmlns:a16="http://schemas.microsoft.com/office/drawing/2014/main" id="{99818939-0280-5447-0CC2-CEC675EFAE44}"/>
              </a:ext>
            </a:extLst>
          </p:cNvPr>
          <p:cNvSpPr/>
          <p:nvPr/>
        </p:nvSpPr>
        <p:spPr bwMode="auto">
          <a:xfrm>
            <a:off x="14862175" y="14498638"/>
            <a:ext cx="6326188" cy="38671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Times" charset="0"/>
            </a:endParaRPr>
          </a:p>
        </p:txBody>
      </p:sp>
      <p:sp>
        <p:nvSpPr>
          <p:cNvPr id="53" name="Text Box 10">
            <a:extLst>
              <a:ext uri="{FF2B5EF4-FFF2-40B4-BE49-F238E27FC236}">
                <a16:creationId xmlns:a16="http://schemas.microsoft.com/office/drawing/2014/main" id="{0BD97603-B55E-5A50-52E4-0FAA40BD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1063" y="5360988"/>
            <a:ext cx="6337300" cy="5226050"/>
          </a:xfrm>
          <a:prstGeom prst="rect">
            <a:avLst/>
          </a:prstGeom>
          <a:noFill/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PT" alt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 </a:t>
            </a:r>
          </a:p>
          <a:p>
            <a:pPr algn="just">
              <a:defRPr/>
            </a:pPr>
            <a:endParaRPr lang="pt-PT" b="1" dirty="0">
              <a:solidFill>
                <a:srgbClr val="E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odio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tempus 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ullamcorper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ante.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Curabitur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maximus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ipsum, 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in. Sed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venenatis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venenatis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hendrerit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dolor. Integer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scelerisque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ligula vitae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pharetra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rutrum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Curabitur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maximus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ipsum, 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in. 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8" name="CaixaDeTexto 6">
            <a:extLst>
              <a:ext uri="{FF2B5EF4-FFF2-40B4-BE49-F238E27FC236}">
                <a16:creationId xmlns:a16="http://schemas.microsoft.com/office/drawing/2014/main" id="{93D677E9-92BE-DF39-1C60-167A64928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1025525"/>
            <a:ext cx="130746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639" tIns="32319" rIns="64639" bIns="32319">
            <a:spAutoFit/>
          </a:bodyPr>
          <a:lstStyle>
            <a:lvl1pPr defTabSz="2951163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 defTabSz="2951163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 defTabSz="2951163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 defTabSz="2951163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 defTabSz="2951163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eaLnBrk="1" hangingPunct="1">
              <a:lnSpc>
                <a:spcPts val="5800"/>
              </a:lnSpc>
            </a:pPr>
            <a:r>
              <a:rPr lang="en-US" altLang="pt-PT" sz="5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percepção sobre a </a:t>
            </a:r>
            <a:r>
              <a:rPr lang="en-US" altLang="pt-PT" sz="5400" b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pandemia</a:t>
            </a:r>
            <a:r>
              <a:rPr lang="en-US" altLang="pt-PT" sz="5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altLang="pt-PT" sz="5400" b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elementos</a:t>
            </a:r>
            <a:r>
              <a:rPr lang="en-US" altLang="pt-PT" sz="5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uma tuna </a:t>
            </a:r>
            <a:r>
              <a:rPr lang="en-US" altLang="pt-PT" sz="5400" b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académica</a:t>
            </a:r>
            <a:endParaRPr lang="en-US" altLang="pt-PT" sz="54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5800"/>
              </a:lnSpc>
            </a:pPr>
            <a:r>
              <a:rPr lang="en-US" altLang="pt-PT" sz="5400" b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portuguesa</a:t>
            </a:r>
            <a:endParaRPr lang="en-US" altLang="pt-PT" sz="54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6" descr="Serenata Menina - song by RaussTuna - Tuna Mista de Bragança, Grupo  Litúrgico Clave de Sol | Spotify">
            <a:extLst>
              <a:ext uri="{FF2B5EF4-FFF2-40B4-BE49-F238E27FC236}">
                <a16:creationId xmlns:a16="http://schemas.microsoft.com/office/drawing/2014/main" id="{309A5769-2D72-F552-CEA6-0D084B03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7888" y="10710863"/>
            <a:ext cx="29702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 descr="Coração de Estudante criada por RaussTuna - Tuna Mista de Bragança |  Canções populares no TikTok">
            <a:extLst>
              <a:ext uri="{FF2B5EF4-FFF2-40B4-BE49-F238E27FC236}">
                <a16:creationId xmlns:a16="http://schemas.microsoft.com/office/drawing/2014/main" id="{1396630E-C8F0-0662-DB1F-EA0226F6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9738" y="10710863"/>
            <a:ext cx="29686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6">
            <a:extLst>
              <a:ext uri="{FF2B5EF4-FFF2-40B4-BE49-F238E27FC236}">
                <a16:creationId xmlns:a16="http://schemas.microsoft.com/office/drawing/2014/main" id="{2126B91C-466A-7D50-B341-86E6714B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9738" y="13863638"/>
            <a:ext cx="29686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alt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Fig.3 – </a:t>
            </a:r>
            <a:r>
              <a:rPr lang="pt-BR" alt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Uma década de Histórias</a:t>
            </a:r>
            <a:endParaRPr lang="pt-BR" alt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pic>
        <p:nvPicPr>
          <p:cNvPr id="4112" name="Picture 20" descr="A RaussTuna comemorou uma década com lançamento de um livro e de um disco |  Mensageiro de Bragança">
            <a:extLst>
              <a:ext uri="{FF2B5EF4-FFF2-40B4-BE49-F238E27FC236}">
                <a16:creationId xmlns:a16="http://schemas.microsoft.com/office/drawing/2014/main" id="{4ECD69E2-CFD3-1433-16EB-E928A4A2A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1700" y="14498638"/>
            <a:ext cx="631666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2" descr="RaussTuna, Tuna Mista de Bragança, comemora o 12º aniversário | Notícias do  Nordeste">
            <a:extLst>
              <a:ext uri="{FF2B5EF4-FFF2-40B4-BE49-F238E27FC236}">
                <a16:creationId xmlns:a16="http://schemas.microsoft.com/office/drawing/2014/main" id="{7D306E04-A3F1-4BE5-6585-5F6206D3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363" y="15427325"/>
            <a:ext cx="6291262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6">
            <a:extLst>
              <a:ext uri="{FF2B5EF4-FFF2-40B4-BE49-F238E27FC236}">
                <a16:creationId xmlns:a16="http://schemas.microsoft.com/office/drawing/2014/main" id="{3FF9F3B3-6E0C-10D7-A3D6-97BD540F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18432463"/>
            <a:ext cx="4313237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alt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Fig.1 – </a:t>
            </a:r>
            <a:r>
              <a:rPr lang="pt-BR" alt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Aniversário da Rausstuna</a:t>
            </a:r>
            <a:endParaRPr lang="pt-BR" alt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7B19EF-A3D8-3E82-DE9E-82A46C042806}"/>
              </a:ext>
            </a:extLst>
          </p:cNvPr>
          <p:cNvSpPr txBox="1"/>
          <p:nvPr/>
        </p:nvSpPr>
        <p:spPr bwMode="auto">
          <a:xfrm>
            <a:off x="28673425" y="815975"/>
            <a:ext cx="18415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PT" sz="20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873131-78CF-70D4-3C1A-3E4F5D3D49C4}"/>
              </a:ext>
            </a:extLst>
          </p:cNvPr>
          <p:cNvSpPr txBox="1"/>
          <p:nvPr/>
        </p:nvSpPr>
        <p:spPr bwMode="auto">
          <a:xfrm>
            <a:off x="28803600" y="4506913"/>
            <a:ext cx="18415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PT" sz="20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080EC9-86AD-D644-8816-A8CFA4E71B65}"/>
              </a:ext>
            </a:extLst>
          </p:cNvPr>
          <p:cNvSpPr txBox="1"/>
          <p:nvPr/>
        </p:nvSpPr>
        <p:spPr bwMode="auto">
          <a:xfrm>
            <a:off x="19431000" y="2873375"/>
            <a:ext cx="18415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PT" sz="20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>
          <a:spcBef>
            <a:spcPct val="50000"/>
          </a:spcBef>
          <a:defRPr sz="2000" b="1" dirty="0" err="1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913</Words>
  <Application>Microsoft Macintosh PowerPoint</Application>
  <PresentationFormat>Personalizados</PresentationFormat>
  <Paragraphs>54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Times</vt:lpstr>
      <vt:lpstr>Blank Presentation</vt:lpstr>
      <vt:lpstr>Apresentação do PowerPoint</vt:lpstr>
    </vt:vector>
  </TitlesOfParts>
  <Manager/>
  <Company>fjjm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Jornadas RaussTuna/TMB</dc:creator>
  <cp:keywords/>
  <dc:description/>
  <cp:lastModifiedBy>Bruno Miguel Ferreira Gonçalves</cp:lastModifiedBy>
  <cp:revision>127</cp:revision>
  <dcterms:created xsi:type="dcterms:W3CDTF">2011-04-05T10:43:59Z</dcterms:created>
  <dcterms:modified xsi:type="dcterms:W3CDTF">2022-12-30T06:53:06Z</dcterms:modified>
  <cp:category/>
</cp:coreProperties>
</file>