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3" r:id="rId2"/>
  </p:sldIdLst>
  <p:sldSz cx="30279975" cy="1976596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6">
          <p15:clr>
            <a:srgbClr val="A4A3A4"/>
          </p15:clr>
        </p15:guide>
        <p15:guide id="2" orient="horz" pos="9128">
          <p15:clr>
            <a:srgbClr val="A4A3A4"/>
          </p15:clr>
        </p15:guide>
        <p15:guide id="3" orient="horz" pos="2506">
          <p15:clr>
            <a:srgbClr val="A4A3A4"/>
          </p15:clr>
        </p15:guide>
        <p15:guide id="4" orient="horz" pos="3367">
          <p15:clr>
            <a:srgbClr val="A4A3A4"/>
          </p15:clr>
        </p15:guide>
        <p15:guide id="5" orient="horz" pos="11804">
          <p15:clr>
            <a:srgbClr val="A4A3A4"/>
          </p15:clr>
        </p15:guide>
        <p15:guide id="6" pos="9356">
          <p15:clr>
            <a:srgbClr val="A4A3A4"/>
          </p15:clr>
        </p15:guide>
        <p15:guide id="7" pos="5001">
          <p15:clr>
            <a:srgbClr val="A4A3A4"/>
          </p15:clr>
        </p15:guide>
        <p15:guide id="8" pos="692">
          <p15:clr>
            <a:srgbClr val="A4A3A4"/>
          </p15:clr>
        </p15:guide>
        <p15:guide id="9" pos="13347">
          <p15:clr>
            <a:srgbClr val="A4A3A4"/>
          </p15:clr>
        </p15:guide>
        <p15:guide id="10" pos="13665">
          <p15:clr>
            <a:srgbClr val="A4A3A4"/>
          </p15:clr>
        </p15:guide>
        <p15:guide id="11" pos="4684">
          <p15:clr>
            <a:srgbClr val="A4A3A4"/>
          </p15:clr>
        </p15:guide>
        <p15:guide id="12" pos="899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99" autoAdjust="0"/>
    <p:restoredTop sz="95761" autoAdjust="0"/>
  </p:normalViewPr>
  <p:slideViewPr>
    <p:cSldViewPr>
      <p:cViewPr>
        <p:scale>
          <a:sx n="99" d="100"/>
          <a:sy n="99" d="100"/>
        </p:scale>
        <p:origin x="208" y="-5048"/>
      </p:cViewPr>
      <p:guideLst>
        <p:guide orient="horz" pos="646"/>
        <p:guide orient="horz" pos="9128"/>
        <p:guide orient="horz" pos="2506"/>
        <p:guide orient="horz" pos="3367"/>
        <p:guide orient="horz" pos="11804"/>
        <p:guide pos="9356"/>
        <p:guide pos="5001"/>
        <p:guide pos="692"/>
        <p:guide pos="13347"/>
        <p:guide pos="13665"/>
        <p:guide pos="4684"/>
        <p:guide pos="89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2696" y="20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702C2FCD-804C-E987-F92C-ADC7F4E88F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F80318C4-DFDF-176B-8A92-737A9B5F8A3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90170349-B003-DC45-8D53-9CE00330ABFB}" type="datetimeFigureOut">
              <a:rPr lang="pt-PT"/>
              <a:pPr>
                <a:defRPr/>
              </a:pPr>
              <a:t>31/01/24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E3770924-A76A-2398-19E1-5F9FC0A0E9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919CC14E-29C8-7975-24E1-035E0FA64F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4BBFE560-8271-7F4C-89D0-CEB098D699FE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E6590D20-5BBC-290B-04D5-6F0B753E38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DB06F697-0316-41A8-077A-7296666FEB3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0245C8EA-0963-A04E-91FE-D85479E58BA4}" type="datetimeFigureOut">
              <a:rPr lang="pt-PT"/>
              <a:pPr>
                <a:defRPr/>
              </a:pPr>
              <a:t>31/01/24</a:t>
            </a:fld>
            <a:endParaRPr lang="pt-PT"/>
          </a:p>
        </p:txBody>
      </p:sp>
      <p:sp>
        <p:nvSpPr>
          <p:cNvPr id="4" name="Marcador de Posição da Imagem do Diapositivo 3">
            <a:extLst>
              <a:ext uri="{FF2B5EF4-FFF2-40B4-BE49-F238E27FC236}">
                <a16:creationId xmlns:a16="http://schemas.microsoft.com/office/drawing/2014/main" id="{5542257B-F29B-9CB3-1557-DCD91957B2C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03275" y="685800"/>
            <a:ext cx="52514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PT" noProof="0"/>
          </a:p>
        </p:txBody>
      </p:sp>
      <p:sp>
        <p:nvSpPr>
          <p:cNvPr id="5" name="Marcador de Posição de Notas 4">
            <a:extLst>
              <a:ext uri="{FF2B5EF4-FFF2-40B4-BE49-F238E27FC236}">
                <a16:creationId xmlns:a16="http://schemas.microsoft.com/office/drawing/2014/main" id="{606F2D2C-D871-99FA-C89A-709C006CCA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noProof="0"/>
              <a:t>Clique para editar os estilos</a:t>
            </a:r>
          </a:p>
          <a:p>
            <a:pPr lvl="1"/>
            <a:r>
              <a:rPr lang="pt-PT" noProof="0"/>
              <a:t>Segundo nível</a:t>
            </a:r>
          </a:p>
          <a:p>
            <a:pPr lvl="2"/>
            <a:r>
              <a:rPr lang="pt-PT" noProof="0"/>
              <a:t>Terceiro nível</a:t>
            </a:r>
          </a:p>
          <a:p>
            <a:pPr lvl="3"/>
            <a:r>
              <a:rPr lang="pt-PT" noProof="0"/>
              <a:t>Quarto nível</a:t>
            </a:r>
          </a:p>
          <a:p>
            <a:pPr lvl="4"/>
            <a:r>
              <a:rPr lang="pt-PT" noProof="0"/>
              <a:t>Quinto nível</a:t>
            </a:r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8255F33A-AE88-0F3C-7C41-06DE0E79596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F2B922F0-A481-5FD4-3949-60135EDBE9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2C7D7C0B-0A1D-8344-9D97-219BED717952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6486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2608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12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:a16="http://schemas.microsoft.com/office/drawing/2014/main" id="{B9C53515-1423-D138-7080-E6FCB4E6FD5F}"/>
              </a:ext>
            </a:extLst>
          </p:cNvPr>
          <p:cNvSpPr txBox="1"/>
          <p:nvPr userDrawn="1"/>
        </p:nvSpPr>
        <p:spPr>
          <a:xfrm>
            <a:off x="-15463858" y="-229"/>
            <a:ext cx="15103427" cy="221308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540000" tIns="900000" rIns="540000" bIns="900000">
            <a:spAutoFit/>
          </a:bodyPr>
          <a:lstStyle/>
          <a:p>
            <a:pPr>
              <a:tabLst>
                <a:tab pos="9410700" algn="l"/>
              </a:tabLst>
              <a:defRPr/>
            </a:pPr>
            <a:r>
              <a:rPr lang="pt-PT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NORMAS </a:t>
            </a:r>
          </a:p>
          <a:p>
            <a:pPr>
              <a:tabLst>
                <a:tab pos="9410700" algn="l"/>
              </a:tabLst>
              <a:defRPr/>
            </a:pPr>
            <a:r>
              <a:rPr lang="pt-PT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EXECUÇÃO </a:t>
            </a:r>
          </a:p>
          <a:p>
            <a:pPr>
              <a:tabLst>
                <a:tab pos="9410700" algn="l"/>
              </a:tabLst>
              <a:defRPr/>
            </a:pPr>
            <a:r>
              <a:rPr lang="pt-PT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t-P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 </a:t>
            </a:r>
          </a:p>
          <a:p>
            <a:pPr>
              <a:tabLst>
                <a:tab pos="9410700" algn="l"/>
              </a:tabLst>
              <a:defRPr/>
            </a:pPr>
            <a:r>
              <a:rPr lang="pt-PT" b="1" dirty="0">
                <a:solidFill>
                  <a:srgbClr val="E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pt-PT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3600" b="1" dirty="0">
              <a:solidFill>
                <a:srgbClr val="E6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r>
              <a:rPr lang="pt-PT" sz="3600" b="1" dirty="0">
                <a:solidFill>
                  <a:srgbClr val="E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pt-PT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Início </a:t>
            </a:r>
          </a:p>
          <a:p>
            <a:pPr lvl="8">
              <a:defRPr/>
            </a:pPr>
            <a:endParaRPr lang="pt-PT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r>
              <a:rPr lang="pt-P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Ampliar</a:t>
            </a:r>
          </a:p>
          <a:p>
            <a:pPr lvl="8">
              <a:defRPr/>
            </a:pP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medida que trabalha no seu poster ajuste o zoom para a percentagem mais confortável para si. </a:t>
            </a:r>
          </a:p>
          <a:p>
            <a:pPr lvl="8">
              <a:defRPr/>
            </a:pPr>
            <a:endParaRPr lang="pt-PT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r>
              <a:rPr lang="pt-P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Título, autores e afiliações</a:t>
            </a:r>
          </a:p>
          <a:p>
            <a:pPr lvl="8">
              <a:defRPr/>
            </a:pP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Comece a projetar o seu cartaz adicionando o título. Este deve ter apenas a primeira letra em maiúscula, excetuando os nomes próprios e os nomes científicos e um limite máximo de doze palavras. Em seguida os nomes dos autores e das instituições afiliadas. Se a afiliação dos autores for a mesma deve ser indicada apenas uma vez. Só deve constar o email do orientador . Pode digitar ou colar o texto nas caixas disponíveis no</a:t>
            </a:r>
            <a:r>
              <a:rPr lang="pt-PT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 modelo ajustará automaticamente o tamanho do seu texto, o tipo de letra e o espaçamento. Para isso deve copiar o texto e ao colar selecionar a </a:t>
            </a:r>
            <a:r>
              <a:rPr lang="pt-P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Opção de colagem – manter apenas o texto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(exemplo imagem à esquerda). </a:t>
            </a:r>
          </a:p>
          <a:p>
            <a:pPr lvl="8">
              <a:defRPr/>
            </a:pPr>
            <a:endParaRPr lang="pt-PT" sz="1600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r>
              <a:rPr lang="pt-P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Adicionar  Logotipos</a:t>
            </a:r>
          </a:p>
          <a:p>
            <a:pPr lvl="8">
              <a:defRPr/>
            </a:pP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inserir um logotipo pode arrastá-lo e soltá-lo dentro da sua área de trabalho ou copiá-lo e colá-lo no seu </a:t>
            </a:r>
            <a:r>
              <a:rPr lang="pt-PT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</a:t>
            </a:r>
            <a:r>
              <a:rPr lang="pt-PT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 ainda optar pela função do menu </a:t>
            </a:r>
            <a:r>
              <a:rPr lang="pt-P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Inserir &gt; Imagens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Os logotipos retirados de sites da Web provavelmente serão de baixa qualidade - </a:t>
            </a:r>
            <a:r>
              <a:rPr lang="pt-P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cuidado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Ajuste o zoom a 100% para verificar a sua resolução no poster final. Faça os ajustes que considere necessários. Apenas o logotipo do IPB deve ser colocado no início do poster como indicado no </a:t>
            </a:r>
            <a:r>
              <a:rPr lang="pt-P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Se houver a necessidade de colocar outros logotipos institucionais estes devem ser colocados no fim do poster em formato pequeno e em escala de cinzas. </a:t>
            </a:r>
            <a:endParaRPr lang="pt-PT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r>
              <a:rPr lang="pt-P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Fotografias</a:t>
            </a:r>
          </a:p>
          <a:p>
            <a:pPr lvl="8">
              <a:defRPr/>
            </a:pP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 adicionar imagens através das opções </a:t>
            </a:r>
            <a:r>
              <a:rPr lang="pt-P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copiar e colar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ou optar por selecionar no menu </a:t>
            </a:r>
            <a:r>
              <a:rPr lang="pt-P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Inserir &gt; Imagens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Redimensione as imagens proporcionalmente mantendo pressionada a </a:t>
            </a:r>
            <a:r>
              <a:rPr lang="pt-P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tecla </a:t>
            </a:r>
            <a:r>
              <a:rPr lang="pt-PT" sz="1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pt-P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arrastando apenas um dos cantos da imagem. </a:t>
            </a:r>
            <a:r>
              <a:rPr lang="pt-PT" sz="16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deve distorcer as imagens ampliando-as de forma desproporcional. 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PT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indica locais para a colocação de imagens. Deve respeitá-los. </a:t>
            </a:r>
          </a:p>
          <a:p>
            <a:pPr lvl="8">
              <a:defRPr/>
            </a:pPr>
            <a:endParaRPr lang="pt-PT" sz="1600" u="sng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u="sng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r>
              <a:rPr lang="pt-P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Verificação da qualidade da imagem</a:t>
            </a:r>
          </a:p>
          <a:p>
            <a:pPr lvl="8">
              <a:defRPr/>
            </a:pP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Amplie para 100% para verificar a qualidade das suas imagens. Se a sua resolução for nítida têm qualidade suficiente (exemplo em baixo) para ser projetada.</a:t>
            </a:r>
          </a:p>
          <a:p>
            <a:pPr lvl="8">
              <a:defRPr/>
            </a:pPr>
            <a:endParaRPr lang="pt-PT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r>
              <a:rPr lang="pt-P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 RESOLUÇÂO                                                     </a:t>
            </a:r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</a:t>
            </a:r>
            <a:r>
              <a:rPr lang="pt-P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 RESOLUÇÂO</a:t>
            </a:r>
            <a:endParaRPr lang="pt-PT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ângulo 6">
            <a:extLst>
              <a:ext uri="{FF2B5EF4-FFF2-40B4-BE49-F238E27FC236}">
                <a16:creationId xmlns:a16="http://schemas.microsoft.com/office/drawing/2014/main" id="{A50BF0FB-FB91-E323-2E74-2F5C6E44848B}"/>
              </a:ext>
            </a:extLst>
          </p:cNvPr>
          <p:cNvSpPr/>
          <p:nvPr userDrawn="1"/>
        </p:nvSpPr>
        <p:spPr bwMode="auto">
          <a:xfrm>
            <a:off x="-4918075" y="1017588"/>
            <a:ext cx="4557712" cy="578643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pt-PT">
              <a:latin typeface="Times" charset="0"/>
            </a:endParaRPr>
          </a:p>
        </p:txBody>
      </p:sp>
      <p:pic>
        <p:nvPicPr>
          <p:cNvPr id="1028" name="Imagem 9">
            <a:extLst>
              <a:ext uri="{FF2B5EF4-FFF2-40B4-BE49-F238E27FC236}">
                <a16:creationId xmlns:a16="http://schemas.microsoft.com/office/drawing/2014/main" id="{53D027AB-431C-2D04-B7DA-DA8384428F9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7913" y="7938"/>
            <a:ext cx="4129087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orda 16">
            <a:extLst>
              <a:ext uri="{FF2B5EF4-FFF2-40B4-BE49-F238E27FC236}">
                <a16:creationId xmlns:a16="http://schemas.microsoft.com/office/drawing/2014/main" id="{37BA5B5F-0AC8-F02A-5162-A23CA5A15835}"/>
              </a:ext>
            </a:extLst>
          </p:cNvPr>
          <p:cNvSpPr/>
          <p:nvPr userDrawn="1"/>
        </p:nvSpPr>
        <p:spPr bwMode="auto">
          <a:xfrm rot="7902585">
            <a:off x="3625850" y="13635038"/>
            <a:ext cx="1076325" cy="1076325"/>
          </a:xfrm>
          <a:prstGeom prst="chord">
            <a:avLst>
              <a:gd name="adj1" fmla="val 3415996"/>
              <a:gd name="adj2" fmla="val 131305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pt-PT">
              <a:latin typeface="Times" charset="0"/>
            </a:endParaRPr>
          </a:p>
        </p:txBody>
      </p:sp>
      <p:sp>
        <p:nvSpPr>
          <p:cNvPr id="1033" name="Rectângulo 18">
            <a:extLst>
              <a:ext uri="{FF2B5EF4-FFF2-40B4-BE49-F238E27FC236}">
                <a16:creationId xmlns:a16="http://schemas.microsoft.com/office/drawing/2014/main" id="{E321F8F7-140C-CEF4-39FC-359E16A2B57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109113" y="14490700"/>
            <a:ext cx="7143750" cy="5283200"/>
          </a:xfrm>
          <a:prstGeom prst="rect">
            <a:avLst/>
          </a:prstGeom>
          <a:solidFill>
            <a:srgbClr val="0081C7"/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endParaRPr lang="pt-PT" altLang="pt-PT"/>
          </a:p>
        </p:txBody>
      </p:sp>
      <p:sp>
        <p:nvSpPr>
          <p:cNvPr id="1031" name="Forma livre 3">
            <a:extLst>
              <a:ext uri="{FF2B5EF4-FFF2-40B4-BE49-F238E27FC236}">
                <a16:creationId xmlns:a16="http://schemas.microsoft.com/office/drawing/2014/main" id="{98E41351-E44D-F0B6-768B-07B5764C7EBA}"/>
              </a:ext>
            </a:extLst>
          </p:cNvPr>
          <p:cNvSpPr>
            <a:spLocks/>
          </p:cNvSpPr>
          <p:nvPr userDrawn="1"/>
        </p:nvSpPr>
        <p:spPr bwMode="auto">
          <a:xfrm>
            <a:off x="0" y="15643225"/>
            <a:ext cx="388938" cy="1712913"/>
          </a:xfrm>
          <a:custGeom>
            <a:avLst/>
            <a:gdLst>
              <a:gd name="T0" fmla="*/ 0 w 1451428"/>
              <a:gd name="T1" fmla="*/ 0 h 1712686"/>
              <a:gd name="T2" fmla="*/ 10 w 1451428"/>
              <a:gd name="T3" fmla="*/ 0 h 1712686"/>
              <a:gd name="T4" fmla="*/ 10 w 1451428"/>
              <a:gd name="T5" fmla="*/ 1715181 h 1712686"/>
              <a:gd name="T6" fmla="*/ 0 w 1451428"/>
              <a:gd name="T7" fmla="*/ 1715181 h 1712686"/>
              <a:gd name="T8" fmla="*/ 0 w 1451428"/>
              <a:gd name="T9" fmla="*/ 0 h 17126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51428" h="1712686">
                <a:moveTo>
                  <a:pt x="0" y="0"/>
                </a:moveTo>
                <a:lnTo>
                  <a:pt x="1451428" y="0"/>
                </a:lnTo>
                <a:lnTo>
                  <a:pt x="1451428" y="1712686"/>
                </a:lnTo>
                <a:lnTo>
                  <a:pt x="14514" y="1712686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032" name="Forma livre 13">
            <a:extLst>
              <a:ext uri="{FF2B5EF4-FFF2-40B4-BE49-F238E27FC236}">
                <a16:creationId xmlns:a16="http://schemas.microsoft.com/office/drawing/2014/main" id="{C6CAB745-C82F-52C7-4A5D-E9E65B296C8D}"/>
              </a:ext>
            </a:extLst>
          </p:cNvPr>
          <p:cNvSpPr>
            <a:spLocks/>
          </p:cNvSpPr>
          <p:nvPr userDrawn="1"/>
        </p:nvSpPr>
        <p:spPr bwMode="auto">
          <a:xfrm>
            <a:off x="0" y="14490700"/>
            <a:ext cx="388938" cy="808038"/>
          </a:xfrm>
          <a:custGeom>
            <a:avLst/>
            <a:gdLst>
              <a:gd name="T0" fmla="*/ 0 w 1451428"/>
              <a:gd name="T1" fmla="*/ 0 h 1712686"/>
              <a:gd name="T2" fmla="*/ 10 w 1451428"/>
              <a:gd name="T3" fmla="*/ 0 h 1712686"/>
              <a:gd name="T4" fmla="*/ 10 w 1451428"/>
              <a:gd name="T5" fmla="*/ 279 h 1712686"/>
              <a:gd name="T6" fmla="*/ 0 w 1451428"/>
              <a:gd name="T7" fmla="*/ 279 h 1712686"/>
              <a:gd name="T8" fmla="*/ 0 w 1451428"/>
              <a:gd name="T9" fmla="*/ 0 h 17126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51428" h="1712686">
                <a:moveTo>
                  <a:pt x="0" y="0"/>
                </a:moveTo>
                <a:lnTo>
                  <a:pt x="1451428" y="0"/>
                </a:lnTo>
                <a:lnTo>
                  <a:pt x="1451428" y="1712686"/>
                </a:lnTo>
                <a:lnTo>
                  <a:pt x="14514" y="1712686"/>
                </a:lnTo>
                <a:lnTo>
                  <a:pt x="0" y="0"/>
                </a:lnTo>
                <a:close/>
              </a:path>
            </a:pathLst>
          </a:custGeom>
          <a:solidFill>
            <a:srgbClr val="0000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28A177FB-EA36-83DD-04CE-1715A0AF9CC7}"/>
              </a:ext>
            </a:extLst>
          </p:cNvPr>
          <p:cNvSpPr txBox="1"/>
          <p:nvPr userDrawn="1"/>
        </p:nvSpPr>
        <p:spPr>
          <a:xfrm>
            <a:off x="30651346" y="7341"/>
            <a:ext cx="14527120" cy="191761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540000" tIns="900000" rIns="540000" bIns="900000">
            <a:spAutoFit/>
          </a:bodyPr>
          <a:lstStyle/>
          <a:p>
            <a:pPr>
              <a:defRPr/>
            </a:pPr>
            <a:r>
              <a:rPr lang="pt-PT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Estas indicações não  aparecem  na projeção</a:t>
            </a:r>
          </a:p>
          <a:p>
            <a:pPr>
              <a:defRPr/>
            </a:pPr>
            <a:endParaRPr lang="pt-PT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pt-PT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NORMAS DE EXECUÇÃO DO POSTER </a:t>
            </a:r>
            <a:r>
              <a:rPr lang="pt-PT" b="1" dirty="0">
                <a:solidFill>
                  <a:srgbClr val="E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PT" b="1" dirty="0" err="1">
                <a:solidFill>
                  <a:srgbClr val="E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pt-PT" b="1" dirty="0">
                <a:solidFill>
                  <a:srgbClr val="E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pPr algn="ctr">
              <a:defRPr/>
            </a:pPr>
            <a:endParaRPr lang="pt-PT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r>
              <a:rPr lang="pt-P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adicionar um texto</a:t>
            </a:r>
          </a:p>
          <a:p>
            <a:pPr lvl="8">
              <a:defRPr/>
            </a:pP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modelo contém uma série de espaços pré-formatados reservados para os blocos de texto. Pode digitar ou copiar e colar o texto nas caixas de texto disponíveis no </a:t>
            </a:r>
            <a:r>
              <a:rPr lang="pt-PT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 modelo ajustará automaticamente o tamanho do seu texto, o tipo de letra, a cor e o espaçamento. Para isso deve copiar o texto e ao colar selecionar a </a:t>
            </a:r>
            <a:r>
              <a:rPr lang="pt-P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Opção de colagem – manter apenas o texto, 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já referido anteriormente</a:t>
            </a:r>
            <a:r>
              <a:rPr lang="pt-P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8">
              <a:defRPr/>
            </a:pPr>
            <a:endParaRPr lang="pt-PT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r>
              <a:rPr lang="pt-P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 de letra, tamanho, espaçamento e cor </a:t>
            </a:r>
          </a:p>
          <a:p>
            <a:pPr lvl="8">
              <a:defRPr/>
            </a:pP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a realização deste poster devem ser respeitadas as seguintes indicações sobre o tipo de letra, tamanho, espaçamento e cor: </a:t>
            </a:r>
          </a:p>
          <a:p>
            <a:pPr marL="3943350" lvl="8" indent="-285750">
              <a:buFont typeface="Arial" panose="020B0604020202020204" pitchFamily="34" charset="0"/>
              <a:buChar char="•"/>
              <a:defRPr/>
            </a:pPr>
            <a:r>
              <a:rPr lang="pt-P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Titulo do poster: 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 de letra: </a:t>
            </a:r>
            <a:r>
              <a:rPr lang="pt-P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Tamanho: 44 </a:t>
            </a:r>
            <a:r>
              <a:rPr lang="pt-P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Negrito; Cor: Preto.</a:t>
            </a:r>
          </a:p>
          <a:p>
            <a:pPr marL="3943350" lvl="8" indent="-285750">
              <a:buFont typeface="Arial" panose="020B0604020202020204" pitchFamily="34" charset="0"/>
              <a:buChar char="•"/>
              <a:defRPr/>
            </a:pPr>
            <a:r>
              <a:rPr lang="pt-P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Subtítulo: 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 de letra: </a:t>
            </a:r>
            <a:r>
              <a:rPr lang="pt-P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Tamanho: 40 </a:t>
            </a:r>
            <a:r>
              <a:rPr lang="pt-P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Negrito; Cor: Preto mais claro 25%.</a:t>
            </a:r>
          </a:p>
          <a:p>
            <a:pPr marL="3943350" lvl="8" indent="-285750">
              <a:buFont typeface="Arial" panose="020B0604020202020204" pitchFamily="34" charset="0"/>
              <a:buChar char="•"/>
              <a:defRPr/>
            </a:pPr>
            <a:r>
              <a:rPr lang="pt-P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Autores: 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 de letra: </a:t>
            </a:r>
            <a:r>
              <a:rPr lang="pt-P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Tamanho: 14 </a:t>
            </a:r>
            <a:r>
              <a:rPr lang="pt-P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Negrito; Espaçamento Simples  Cor: Preto mais claro 25%.</a:t>
            </a:r>
          </a:p>
          <a:p>
            <a:pPr lvl="8">
              <a:defRPr/>
            </a:pPr>
            <a:endParaRPr lang="pt-PT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43350" lvl="8" indent="-285750">
              <a:buFont typeface="Arial" panose="020B0604020202020204" pitchFamily="34" charset="0"/>
              <a:buChar char="•"/>
              <a:defRPr/>
            </a:pPr>
            <a:r>
              <a:rPr lang="pt-P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Títulos: 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 de letra: </a:t>
            </a:r>
            <a:r>
              <a:rPr lang="pt-P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Tamanho: 28 </a:t>
            </a:r>
            <a:r>
              <a:rPr lang="pt-P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Negrito; Cor: Vermelho.</a:t>
            </a:r>
          </a:p>
          <a:p>
            <a:pPr marL="3943350" lvl="8" indent="-285750">
              <a:buFont typeface="Arial" panose="020B0604020202020204" pitchFamily="34" charset="0"/>
              <a:buChar char="•"/>
              <a:defRPr/>
            </a:pPr>
            <a:r>
              <a:rPr lang="pt-P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 do texto: 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 de letra: </a:t>
            </a:r>
            <a:r>
              <a:rPr lang="pt-P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Tamanho: 24 </a:t>
            </a:r>
            <a:r>
              <a:rPr lang="pt-P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Espaçamento Simples 1,0; Cor: Preto mais claro 25%. </a:t>
            </a:r>
          </a:p>
          <a:p>
            <a:pPr marL="3943350" lvl="8" indent="-285750">
              <a:buFont typeface="Arial" panose="020B0604020202020204" pitchFamily="34" charset="0"/>
              <a:buChar char="•"/>
              <a:defRPr/>
            </a:pPr>
            <a:r>
              <a:rPr lang="pt-P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Legenda de figuras, tabelas ou gráficos: 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 de letra: </a:t>
            </a:r>
            <a:r>
              <a:rPr lang="pt-P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Tamanho: 14 </a:t>
            </a:r>
            <a:r>
              <a:rPr lang="pt-P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Cor: Preto mais claro 25%.</a:t>
            </a:r>
          </a:p>
          <a:p>
            <a:pPr lvl="8">
              <a:defRPr/>
            </a:pPr>
            <a:endParaRPr lang="pt-PT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43350" lvl="8" indent="-285750">
              <a:buFont typeface="Arial" panose="020B0604020202020204" pitchFamily="34" charset="0"/>
              <a:buChar char="•"/>
              <a:defRPr/>
            </a:pPr>
            <a:r>
              <a:rPr lang="pt-P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Bibliografia: 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 de letra: </a:t>
            </a:r>
            <a:r>
              <a:rPr lang="pt-P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Tamanho:  18 </a:t>
            </a:r>
            <a:r>
              <a:rPr lang="pt-P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Negrito; Cor: Branco.</a:t>
            </a:r>
          </a:p>
          <a:p>
            <a:pPr marL="3943350" lvl="8" indent="-285750">
              <a:buFont typeface="Arial" panose="020B0604020202020204" pitchFamily="34" charset="0"/>
              <a:buChar char="•"/>
              <a:defRPr/>
            </a:pPr>
            <a:r>
              <a:rPr lang="pt-P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 bibliográficas: 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 de letra: </a:t>
            </a:r>
            <a:r>
              <a:rPr lang="pt-P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Tamanho: 12 </a:t>
            </a:r>
            <a:r>
              <a:rPr lang="pt-P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Espaçamento Simples 1,0; Cor: Preto mais claro 25%.</a:t>
            </a:r>
          </a:p>
          <a:p>
            <a:pPr lvl="8">
              <a:defRPr/>
            </a:pPr>
            <a:endParaRPr lang="pt-PT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r>
              <a:rPr lang="pt-P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Cores </a:t>
            </a:r>
          </a:p>
          <a:p>
            <a:pPr lvl="8">
              <a:defRPr/>
            </a:pP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Neste poster são utilizadas cores padrão do </a:t>
            </a:r>
            <a:r>
              <a:rPr lang="pt-P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Nas figuras em baixo está representada a sua seleção.</a:t>
            </a:r>
            <a:endParaRPr lang="pt-PT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r>
              <a:rPr lang="pt-P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8">
              <a:defRPr/>
            </a:pPr>
            <a:endParaRPr lang="pt-PT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r>
              <a:rPr lang="pt-P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Cor: 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Preto mais claro 25%                                         </a:t>
            </a:r>
            <a:r>
              <a:rPr lang="pt-P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Cor: 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Vermelho</a:t>
            </a:r>
          </a:p>
          <a:p>
            <a:pPr lvl="8">
              <a:defRPr/>
            </a:pPr>
            <a:endParaRPr lang="pt-PT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r>
              <a:rPr lang="pt-P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Localização do texto </a:t>
            </a:r>
          </a:p>
          <a:p>
            <a:pPr lvl="8">
              <a:defRPr/>
            </a:pP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caixas de texto que se encontram no </a:t>
            </a:r>
            <a:r>
              <a:rPr lang="pt-PT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</a:t>
            </a:r>
            <a:r>
              <a:rPr lang="pt-PT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devem ser movimentadas nem redimensionadas de forma a garantir o alinhamento estipulado e a composição visual do poster. </a:t>
            </a:r>
          </a:p>
          <a:p>
            <a:pPr lvl="8">
              <a:defRPr/>
            </a:pPr>
            <a:endParaRPr lang="pt-PT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r>
              <a:rPr lang="pt-P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Tabelas</a:t>
            </a:r>
          </a:p>
          <a:p>
            <a:pPr lvl="8">
              <a:defRPr/>
            </a:pP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editar uma tabela no </a:t>
            </a:r>
            <a:r>
              <a:rPr lang="pt-P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deve selecionar no menu </a:t>
            </a:r>
            <a:r>
              <a:rPr lang="pt-P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Inserir &gt; Tabela . 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 ainda copiar e colar uma tabela de outro documento para este </a:t>
            </a:r>
            <a:r>
              <a:rPr lang="pt-PT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As tabelas devem ser redimensionadas por forma a serem colocadas dentro dos alinhamentos estipulados.</a:t>
            </a:r>
            <a:endParaRPr lang="pt-PT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endParaRPr lang="pt-PT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r>
              <a:rPr lang="pt-P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Gráficos </a:t>
            </a:r>
          </a:p>
          <a:p>
            <a:pPr lvl="8">
              <a:defRPr/>
            </a:pP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 ser igualmente editado um gráfico no </a:t>
            </a:r>
            <a:r>
              <a:rPr lang="pt-P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isso deve selecionar </a:t>
            </a:r>
            <a:r>
              <a:rPr lang="pt-P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Inserir &gt; Gráfico ou </a:t>
            </a:r>
            <a:r>
              <a:rPr lang="pt-PT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Smartart</a:t>
            </a:r>
            <a:r>
              <a:rPr lang="pt-P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 também, e de forma simples, copiar e colar gráficos de outros documentos como Excel ou do Word que devem ser redimensionados de acordo com os alinhamentos estipulados.</a:t>
            </a:r>
          </a:p>
          <a:p>
            <a:pPr lvl="8">
              <a:defRPr/>
            </a:pP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são dadas indicações sobre a utilização de cores ou estilos para tabelas ou gráficos, no entanto, o</a:t>
            </a:r>
            <a:r>
              <a:rPr lang="pt-PT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</a:t>
            </a:r>
            <a:r>
              <a:rPr lang="pt-PT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apresenta exemplos que se encontram em conformidade com a identidade visual do evento. </a:t>
            </a:r>
          </a:p>
          <a:p>
            <a:pPr lvl="8">
              <a:defRPr/>
            </a:pPr>
            <a:endParaRPr lang="pt-PT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>
              <a:defRPr/>
            </a:pPr>
            <a:r>
              <a:rPr lang="pt-P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 e submeter o seu trabalho</a:t>
            </a:r>
          </a:p>
          <a:p>
            <a:pPr lvl="8">
              <a:defRPr/>
            </a:pP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 fazer a gravação do seu ficheiro no formato  PDF  "qualidade de impressão“;</a:t>
            </a:r>
          </a:p>
          <a:p>
            <a:pPr lvl="8">
              <a:defRPr/>
            </a:pP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submeter ao EJI – IPB.</a:t>
            </a:r>
          </a:p>
          <a:p>
            <a:pPr lvl="8">
              <a:defRPr/>
            </a:pPr>
            <a:endParaRPr lang="pt-PT" sz="1600" b="1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4" name="Imagem 44">
            <a:extLst>
              <a:ext uri="{FF2B5EF4-FFF2-40B4-BE49-F238E27FC236}">
                <a16:creationId xmlns:a16="http://schemas.microsoft.com/office/drawing/2014/main" id="{2AC6CDAB-953B-CB4F-8929-322B31DDDB4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7800" y="9272588"/>
            <a:ext cx="304165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Imagem 45">
            <a:extLst>
              <a:ext uri="{FF2B5EF4-FFF2-40B4-BE49-F238E27FC236}">
                <a16:creationId xmlns:a16="http://schemas.microsoft.com/office/drawing/2014/main" id="{2CE26327-E046-9252-D346-03C6DACBA62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8313" y="9286875"/>
            <a:ext cx="3751262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36" name="Conexão recta unidireccional 40">
            <a:extLst>
              <a:ext uri="{FF2B5EF4-FFF2-40B4-BE49-F238E27FC236}">
                <a16:creationId xmlns:a16="http://schemas.microsoft.com/office/drawing/2014/main" id="{EC88BCDB-D86A-1DA6-10CE-EC42E57A678D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flipH="1">
            <a:off x="30621288" y="5737225"/>
            <a:ext cx="69373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8E1B72BA-D3A4-708F-DB22-B7D6DDF6D7D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1419800" y="5599113"/>
            <a:ext cx="2514600" cy="28003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defRPr/>
            </a:pPr>
            <a:r>
              <a:rPr lang="pt-PT" altLang="pt-PT" sz="16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Títulos: </a:t>
            </a:r>
            <a:r>
              <a:rPr lang="pt-PT" altLang="pt-PT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 de letra: </a:t>
            </a:r>
            <a:r>
              <a:rPr lang="pt-PT" altLang="pt-PT" sz="160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pt-PT" altLang="pt-PT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Tamanho: 28 </a:t>
            </a:r>
            <a:r>
              <a:rPr lang="pt-PT" altLang="pt-PT" sz="160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lang="pt-PT" altLang="pt-PT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Negrito; Cor: Vermelho.</a:t>
            </a:r>
          </a:p>
          <a:p>
            <a:pPr>
              <a:defRPr/>
            </a:pPr>
            <a:endParaRPr lang="pt-PT" altLang="pt-PT" sz="1600" b="1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pt-PT" altLang="pt-PT" sz="16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 do texto: </a:t>
            </a:r>
            <a:r>
              <a:rPr lang="pt-PT" altLang="pt-PT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 de letra: </a:t>
            </a:r>
            <a:r>
              <a:rPr lang="pt-PT" altLang="pt-PT" sz="160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pt-PT" altLang="pt-PT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Tamanho: 24 </a:t>
            </a:r>
            <a:r>
              <a:rPr lang="pt-PT" altLang="pt-PT" sz="160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lang="pt-PT" altLang="pt-PT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Negrito; Espaçamento Simples 1,0; Cor: Preto mais claro 25%. </a:t>
            </a:r>
          </a:p>
          <a:p>
            <a:pPr>
              <a:defRPr/>
            </a:pPr>
            <a:endParaRPr lang="pt-PT" altLang="pt-PT" sz="1600" b="1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C838A398-04CE-7ADD-2237-48393A8B874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1424563" y="14962188"/>
            <a:ext cx="2400300" cy="30464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defRPr/>
            </a:pPr>
            <a:r>
              <a:rPr lang="pt-PT" altLang="pt-PT" sz="16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Bibliografia e Financiamento: </a:t>
            </a:r>
            <a:r>
              <a:rPr lang="pt-PT" altLang="pt-PT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 de letra: </a:t>
            </a:r>
            <a:r>
              <a:rPr lang="pt-PT" altLang="pt-PT" sz="160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pt-PT" altLang="pt-PT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Tamanho:  18 </a:t>
            </a:r>
            <a:r>
              <a:rPr lang="pt-PT" altLang="pt-PT" sz="160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lang="pt-PT" altLang="pt-PT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Negrito; Cor: Branco</a:t>
            </a:r>
            <a:r>
              <a:rPr lang="pt-PT" altLang="pt-PT" sz="16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endParaRPr lang="pt-PT" altLang="pt-PT" sz="1600" b="1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pt-PT" altLang="pt-PT" sz="16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 bibliográficas: </a:t>
            </a:r>
            <a:r>
              <a:rPr lang="pt-PT" altLang="pt-PT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 de letra: </a:t>
            </a:r>
            <a:r>
              <a:rPr lang="pt-PT" altLang="pt-PT" sz="160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pt-PT" altLang="pt-PT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Tamanho: 12 </a:t>
            </a:r>
            <a:r>
              <a:rPr lang="pt-PT" altLang="pt-PT" sz="160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lang="pt-PT" altLang="pt-PT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Espaçamento Simples 1,0; Cor: Preto mais claro 25%.</a:t>
            </a:r>
          </a:p>
        </p:txBody>
      </p:sp>
      <p:cxnSp>
        <p:nvCxnSpPr>
          <p:cNvPr id="1039" name="Conexão recta unidireccional 40">
            <a:extLst>
              <a:ext uri="{FF2B5EF4-FFF2-40B4-BE49-F238E27FC236}">
                <a16:creationId xmlns:a16="http://schemas.microsoft.com/office/drawing/2014/main" id="{DFDF60B8-E26A-1A93-80ED-68100F0151E4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flipH="1">
            <a:off x="30621288" y="15066963"/>
            <a:ext cx="69373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40" name="Picture 25">
            <a:extLst>
              <a:ext uri="{FF2B5EF4-FFF2-40B4-BE49-F238E27FC236}">
                <a16:creationId xmlns:a16="http://schemas.microsoft.com/office/drawing/2014/main" id="{C3734BB5-A051-EC0A-E7A1-82534443D43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26988" y="7669213"/>
            <a:ext cx="123825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41" name="Grupo 8">
            <a:extLst>
              <a:ext uri="{FF2B5EF4-FFF2-40B4-BE49-F238E27FC236}">
                <a16:creationId xmlns:a16="http://schemas.microsoft.com/office/drawing/2014/main" id="{6DDA6573-7087-6193-6CA8-7D546620F80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15101888" y="8809038"/>
            <a:ext cx="3598863" cy="1811337"/>
            <a:chOff x="-14825137" y="8809434"/>
            <a:chExt cx="3598862" cy="1811337"/>
          </a:xfrm>
        </p:grpSpPr>
        <p:pic>
          <p:nvPicPr>
            <p:cNvPr id="1060" name="Picture 2">
              <a:extLst>
                <a:ext uri="{FF2B5EF4-FFF2-40B4-BE49-F238E27FC236}">
                  <a16:creationId xmlns:a16="http://schemas.microsoft.com/office/drawing/2014/main" id="{50362262-E16C-1406-C9B3-598B8389259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87" t="48596" r="42131" b="33789"/>
            <a:stretch>
              <a:fillRect/>
            </a:stretch>
          </p:blipFill>
          <p:spPr bwMode="auto">
            <a:xfrm>
              <a:off x="-14825137" y="8809434"/>
              <a:ext cx="3598862" cy="1811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Oval 17">
              <a:extLst>
                <a:ext uri="{FF2B5EF4-FFF2-40B4-BE49-F238E27FC236}">
                  <a16:creationId xmlns:a16="http://schemas.microsoft.com/office/drawing/2014/main" id="{EC1E5247-36DD-A151-3530-34338FCC797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832825" y="9782571"/>
              <a:ext cx="504825" cy="522288"/>
            </a:xfrm>
            <a:prstGeom prst="ellipse">
              <a:avLst/>
            </a:prstGeom>
            <a:noFill/>
            <a:ln w="57150" algn="ctr">
              <a:solidFill>
                <a:srgbClr val="E6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defRPr/>
              </a:pPr>
              <a:endParaRPr lang="pt-PT" altLang="pt-PT"/>
            </a:p>
          </p:txBody>
        </p:sp>
      </p:grpSp>
      <p:grpSp>
        <p:nvGrpSpPr>
          <p:cNvPr id="1042" name="Grupo 9">
            <a:extLst>
              <a:ext uri="{FF2B5EF4-FFF2-40B4-BE49-F238E27FC236}">
                <a16:creationId xmlns:a16="http://schemas.microsoft.com/office/drawing/2014/main" id="{E9EF420F-32E3-BD6C-CF9C-BBEA7F74DA6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14812963" y="12763500"/>
            <a:ext cx="3303588" cy="3311525"/>
            <a:chOff x="-14813457" y="12763301"/>
            <a:chExt cx="3303588" cy="3311525"/>
          </a:xfrm>
        </p:grpSpPr>
        <p:pic>
          <p:nvPicPr>
            <p:cNvPr id="1058" name="Picture 4">
              <a:extLst>
                <a:ext uri="{FF2B5EF4-FFF2-40B4-BE49-F238E27FC236}">
                  <a16:creationId xmlns:a16="http://schemas.microsoft.com/office/drawing/2014/main" id="{1885A4AC-0E5D-3A59-4F0E-795EDBC60FA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78" t="60275" r="55287" b="25945"/>
            <a:stretch>
              <a:fillRect/>
            </a:stretch>
          </p:blipFill>
          <p:spPr bwMode="auto">
            <a:xfrm>
              <a:off x="-14813457" y="12763301"/>
              <a:ext cx="3303588" cy="331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59" name="Conexão recta unidireccional 24">
              <a:extLst>
                <a:ext uri="{FF2B5EF4-FFF2-40B4-BE49-F238E27FC236}">
                  <a16:creationId xmlns:a16="http://schemas.microsoft.com/office/drawing/2014/main" id="{CD34E1E0-1D34-C849-226C-1B335E75CDFE}"/>
                </a:ext>
              </a:extLst>
            </p:cNvPr>
            <p:cNvCxnSpPr>
              <a:cxnSpLocks noChangeShapeType="1"/>
            </p:cNvCxnSpPr>
            <p:nvPr userDrawn="1"/>
          </p:nvCxnSpPr>
          <p:spPr bwMode="auto">
            <a:xfrm flipV="1">
              <a:off x="-11921032" y="13004601"/>
              <a:ext cx="373063" cy="373063"/>
            </a:xfrm>
            <a:prstGeom prst="straightConnector1">
              <a:avLst/>
            </a:prstGeom>
            <a:noFill/>
            <a:ln w="28575" algn="ctr">
              <a:solidFill>
                <a:srgbClr val="E6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0" name="CaixaDeTexto 42">
            <a:extLst>
              <a:ext uri="{FF2B5EF4-FFF2-40B4-BE49-F238E27FC236}">
                <a16:creationId xmlns:a16="http://schemas.microsoft.com/office/drawing/2014/main" id="{2809D7C2-032B-6523-1847-35C29B999C8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3725863" y="2401888"/>
            <a:ext cx="2827338" cy="37861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defRPr/>
            </a:pPr>
            <a:r>
              <a:rPr lang="pt-PT" altLang="pt-PT" sz="16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Titulo do poster: </a:t>
            </a:r>
            <a:r>
              <a:rPr lang="pt-PT" altLang="pt-PT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 de letra: </a:t>
            </a:r>
            <a:r>
              <a:rPr lang="pt-PT" altLang="pt-PT" sz="160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pt-PT" altLang="pt-PT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Tamanho: 54 </a:t>
            </a:r>
            <a:r>
              <a:rPr lang="pt-PT" altLang="pt-PT" sz="160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lang="pt-PT" altLang="pt-PT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Negrito; Cor: Preto.</a:t>
            </a:r>
          </a:p>
          <a:p>
            <a:pPr>
              <a:defRPr/>
            </a:pPr>
            <a:endParaRPr lang="pt-PT" altLang="pt-PT" sz="1600" b="1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PT" altLang="pt-PT" sz="1600" b="1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pt-PT" altLang="pt-PT" sz="16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Autores: </a:t>
            </a:r>
            <a:r>
              <a:rPr lang="pt-PT" altLang="pt-PT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 de letra: </a:t>
            </a:r>
            <a:r>
              <a:rPr lang="pt-PT" altLang="pt-PT" sz="160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pt-PT" altLang="pt-PT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Tamanho: 18 </a:t>
            </a:r>
            <a:r>
              <a:rPr lang="pt-PT" altLang="pt-PT" sz="160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lang="pt-PT" altLang="pt-PT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Negrito; Espaçamento simples Cor: Preto mais claro 25%.</a:t>
            </a:r>
          </a:p>
          <a:p>
            <a:pPr>
              <a:defRPr/>
            </a:pPr>
            <a:endParaRPr lang="pt-PT" altLang="pt-PT" sz="160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pt-PT" altLang="pt-PT" sz="16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Afiliação e email </a:t>
            </a:r>
            <a:r>
              <a:rPr lang="pt-PT" altLang="pt-PT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 de letra: </a:t>
            </a:r>
            <a:r>
              <a:rPr lang="pt-PT" altLang="pt-PT" sz="160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pt-PT" altLang="pt-PT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Tamanho: 18 </a:t>
            </a:r>
            <a:r>
              <a:rPr lang="pt-PT" altLang="pt-PT" sz="160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lang="pt-PT" altLang="pt-PT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Espaçamento simples Cor: Preto mais claro 25%.</a:t>
            </a:r>
          </a:p>
          <a:p>
            <a:pPr>
              <a:defRPr/>
            </a:pPr>
            <a:endParaRPr lang="pt-PT" altLang="pt-PT" sz="160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B373F98-FFEF-D4C4-15C8-9E83627BB967}"/>
              </a:ext>
            </a:extLst>
          </p:cNvPr>
          <p:cNvSpPr txBox="1"/>
          <p:nvPr userDrawn="1"/>
        </p:nvSpPr>
        <p:spPr>
          <a:xfrm>
            <a:off x="-11271720" y="1017578"/>
            <a:ext cx="6969547" cy="578619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>
            <a:spAutoFit/>
          </a:bodyPr>
          <a:lstStyle/>
          <a:p>
            <a:pPr marL="0" lvl="8">
              <a:tabLst>
                <a:tab pos="8782050" algn="l"/>
              </a:tabLst>
              <a:defRPr/>
            </a:pPr>
            <a:endParaRPr lang="pt-PT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8">
              <a:tabLst>
                <a:tab pos="8782050" algn="l"/>
              </a:tabLst>
              <a:defRPr/>
            </a:pPr>
            <a:r>
              <a:rPr lang="pt-PT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Importante: </a:t>
            </a:r>
            <a:r>
              <a:rPr lang="pt-P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indicações que aparecem em ambos os lados deste </a:t>
            </a:r>
            <a:r>
              <a:rPr lang="pt-PT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</a:t>
            </a:r>
            <a:r>
              <a:rPr lang="pt-P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bem como as guias de orientação para as caixas de texto, das imagens, tabelas e gráficos em tracejado não aparecem  na projeção do poster Servem apenas como linhas orientadoras para a sua execução.  </a:t>
            </a:r>
          </a:p>
          <a:p>
            <a:pPr marL="0" lvl="8">
              <a:tabLst>
                <a:tab pos="8782050" algn="l"/>
              </a:tabLst>
              <a:defRPr/>
            </a:pPr>
            <a:endParaRPr lang="pt-PT" sz="1600" b="1" dirty="0">
              <a:solidFill>
                <a:srgbClr val="E6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8">
              <a:tabLst>
                <a:tab pos="8782050" algn="l"/>
              </a:tabLst>
              <a:defRPr/>
            </a:pP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modelo do PowerPoint, produz um cartaz de apresentação A1. Deve usá-lo para criar o seu cartaz e economizar tempo na organização de títulos, legendas, texto e gráficos.</a:t>
            </a:r>
          </a:p>
          <a:p>
            <a:pPr marL="0" lvl="8">
              <a:tabLst>
                <a:tab pos="8782050" algn="l"/>
              </a:tabLst>
              <a:defRPr/>
            </a:pPr>
            <a:endParaRPr lang="pt-PT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8">
              <a:tabLst>
                <a:tab pos="8782050" algn="l"/>
              </a:tabLst>
              <a:defRPr/>
            </a:pP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modelo serve como referência para o poster do V EJI - IPB. Nem sempre será possível cobrir todas estruturas organizativas visuais através deste esquema. Deixamos ao seu critério a possível customização dentro do </a:t>
            </a:r>
            <a:r>
              <a:rPr lang="pt-PT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estipulado. </a:t>
            </a:r>
          </a:p>
          <a:p>
            <a:pPr marL="0" lvl="8">
              <a:tabLst>
                <a:tab pos="8782050" algn="l"/>
              </a:tabLst>
              <a:defRPr/>
            </a:pPr>
            <a:endParaRPr lang="pt-PT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8">
              <a:tabLst>
                <a:tab pos="8782050" algn="l"/>
              </a:tabLst>
              <a:defRPr/>
            </a:pPr>
            <a:r>
              <a:rPr lang="pt-P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Advertências:  </a:t>
            </a:r>
          </a:p>
          <a:p>
            <a:pPr marL="285750" lvl="8" indent="-285750">
              <a:buFont typeface="Arial" panose="020B0604020202020204" pitchFamily="34" charset="0"/>
              <a:buChar char="•"/>
              <a:tabLst>
                <a:tab pos="8782050" algn="l"/>
              </a:tabLst>
              <a:defRPr/>
            </a:pP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deve alterar as linhas guias deste </a:t>
            </a:r>
            <a:r>
              <a:rPr lang="pt-P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pt-PT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emplat</a:t>
            </a:r>
            <a:r>
              <a:rPr lang="pt-P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285750" lvl="8" indent="-285750">
              <a:buFont typeface="Arial" panose="020B0604020202020204" pitchFamily="34" charset="0"/>
              <a:buChar char="•"/>
              <a:tabLst>
                <a:tab pos="8782050" algn="l"/>
              </a:tabLst>
              <a:defRPr/>
            </a:pP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deve redimensionar ou movimentar as caixas de texto;</a:t>
            </a:r>
          </a:p>
          <a:p>
            <a:pPr marL="285750" lvl="8" indent="-285750">
              <a:buFont typeface="Arial" panose="020B0604020202020204" pitchFamily="34" charset="0"/>
              <a:buChar char="•"/>
              <a:tabLst>
                <a:tab pos="8782050" algn="l"/>
              </a:tabLst>
              <a:defRPr/>
            </a:pP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deve alterar as cores do texto ou as cores do </a:t>
            </a:r>
            <a:r>
              <a:rPr lang="pt-PT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lvl="8" indent="-285750">
              <a:buFont typeface="Arial" panose="020B0604020202020204" pitchFamily="34" charset="0"/>
              <a:buChar char="•"/>
              <a:tabLst>
                <a:tab pos="8782050" algn="l"/>
              </a:tabLst>
              <a:defRPr/>
            </a:pP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Sugere-se substituir o texto do </a:t>
            </a:r>
            <a:r>
              <a:rPr lang="pt-PT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</a:t>
            </a:r>
            <a:r>
              <a:rPr lang="pt-PT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pelo o seu próprio texto;</a:t>
            </a:r>
            <a:endParaRPr lang="pt-PT" sz="1600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8" indent="-285750">
              <a:buFont typeface="Arial" panose="020B0604020202020204" pitchFamily="34" charset="0"/>
              <a:buChar char="•"/>
              <a:tabLst>
                <a:tab pos="8782050" algn="l"/>
              </a:tabLst>
              <a:defRPr/>
            </a:pP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 usar o novo acordo ortográfico;</a:t>
            </a:r>
          </a:p>
          <a:p>
            <a:pPr marL="285750" lvl="8" indent="-285750">
              <a:buFont typeface="Arial" panose="020B0604020202020204" pitchFamily="34" charset="0"/>
              <a:buChar char="•"/>
              <a:tabLst>
                <a:tab pos="8782050" algn="l"/>
              </a:tabLst>
              <a:defRPr/>
            </a:pP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 usar as normas APA  para as referências bibliográficas.</a:t>
            </a:r>
          </a:p>
        </p:txBody>
      </p:sp>
      <p:cxnSp>
        <p:nvCxnSpPr>
          <p:cNvPr id="1045" name="Conexão recta unidireccional 5">
            <a:extLst>
              <a:ext uri="{FF2B5EF4-FFF2-40B4-BE49-F238E27FC236}">
                <a16:creationId xmlns:a16="http://schemas.microsoft.com/office/drawing/2014/main" id="{E788650C-34D7-276A-FF74-AD35101ADFCB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-989013" y="2682875"/>
            <a:ext cx="536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46" name="Picture 27">
            <a:extLst>
              <a:ext uri="{FF2B5EF4-FFF2-40B4-BE49-F238E27FC236}">
                <a16:creationId xmlns:a16="http://schemas.microsoft.com/office/drawing/2014/main" id="{BB9BF9B2-3304-9DA6-759E-93A98CC85C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5063" y="18453100"/>
            <a:ext cx="7856538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47" name="Conexão recta unidireccional 5">
            <a:extLst>
              <a:ext uri="{FF2B5EF4-FFF2-40B4-BE49-F238E27FC236}">
                <a16:creationId xmlns:a16="http://schemas.microsoft.com/office/drawing/2014/main" id="{EEB68402-79A1-E31D-4854-7869B71CB6C9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-989013" y="3762375"/>
            <a:ext cx="536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48" name="Conexão recta unidireccional 5">
            <a:extLst>
              <a:ext uri="{FF2B5EF4-FFF2-40B4-BE49-F238E27FC236}">
                <a16:creationId xmlns:a16="http://schemas.microsoft.com/office/drawing/2014/main" id="{94574FF6-3AAF-3B49-6629-516F627BC47A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-1000125" y="5033963"/>
            <a:ext cx="536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49" name="Imagem 5">
            <a:extLst>
              <a:ext uri="{FF2B5EF4-FFF2-40B4-BE49-F238E27FC236}">
                <a16:creationId xmlns:a16="http://schemas.microsoft.com/office/drawing/2014/main" id="{16B3335D-7876-EDED-5CE9-1513D26D8F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4056" y="960039"/>
            <a:ext cx="2879186" cy="2883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0" name="Picture 16" descr="Serenata Menina - song by RaussTuna - Tuna Mista de Bragança, Grupo  Litúrgico Clave de Sol | Spotify">
            <a:extLst>
              <a:ext uri="{FF2B5EF4-FFF2-40B4-BE49-F238E27FC236}">
                <a16:creationId xmlns:a16="http://schemas.microsoft.com/office/drawing/2014/main" id="{D768676A-D267-C2E1-AF54-C168E40237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17675" y="13555663"/>
            <a:ext cx="238760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1" name="Picture 16" descr="Serenata Menina - song by RaussTuna - Tuna Mista de Bragança, Grupo  Litúrgico Clave de Sol | Spotify">
            <a:extLst>
              <a:ext uri="{FF2B5EF4-FFF2-40B4-BE49-F238E27FC236}">
                <a16:creationId xmlns:a16="http://schemas.microsoft.com/office/drawing/2014/main" id="{62B69C4B-5354-6B4C-36E0-581324F1A0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42625" y="14593888"/>
            <a:ext cx="4240212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52" name="Conexão reta 8">
            <a:extLst>
              <a:ext uri="{FF2B5EF4-FFF2-40B4-BE49-F238E27FC236}">
                <a16:creationId xmlns:a16="http://schemas.microsoft.com/office/drawing/2014/main" id="{85FB2791-1AFE-78FF-27EE-F286717D7D5D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-11256963" y="14419263"/>
            <a:ext cx="5287963" cy="2595562"/>
          </a:xfrm>
          <a:prstGeom prst="line">
            <a:avLst/>
          </a:prstGeom>
          <a:noFill/>
          <a:ln w="1143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3" name="Conexão reta 50">
            <a:extLst>
              <a:ext uri="{FF2B5EF4-FFF2-40B4-BE49-F238E27FC236}">
                <a16:creationId xmlns:a16="http://schemas.microsoft.com/office/drawing/2014/main" id="{BEAD1DC5-176E-D3E7-8949-1BEDA8A857BE}"/>
              </a:ext>
            </a:extLst>
          </p:cNvPr>
          <p:cNvCxnSpPr>
            <a:cxnSpLocks/>
          </p:cNvCxnSpPr>
          <p:nvPr userDrawn="1"/>
        </p:nvCxnSpPr>
        <p:spPr bwMode="auto">
          <a:xfrm flipV="1">
            <a:off x="-11366500" y="14381163"/>
            <a:ext cx="5205412" cy="2570162"/>
          </a:xfrm>
          <a:prstGeom prst="line">
            <a:avLst/>
          </a:prstGeom>
          <a:noFill/>
          <a:ln w="1143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54" name="Picture 16" descr="Serenata Menina - song by RaussTuna - Tuna Mista de Bragança, Grupo  Litúrgico Clave de Sol | Spotify">
            <a:extLst>
              <a:ext uri="{FF2B5EF4-FFF2-40B4-BE49-F238E27FC236}">
                <a16:creationId xmlns:a16="http://schemas.microsoft.com/office/drawing/2014/main" id="{B940A25A-0727-F23E-1D67-1D1F299F3FE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73525" y="13984288"/>
            <a:ext cx="1157287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55" name="Conexão reta 55">
            <a:extLst>
              <a:ext uri="{FF2B5EF4-FFF2-40B4-BE49-F238E27FC236}">
                <a16:creationId xmlns:a16="http://schemas.microsoft.com/office/drawing/2014/main" id="{70A20EC4-C3A2-336A-02E1-06C736EC46E1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-4202113" y="13760450"/>
            <a:ext cx="1484313" cy="3827463"/>
          </a:xfrm>
          <a:prstGeom prst="line">
            <a:avLst/>
          </a:prstGeom>
          <a:noFill/>
          <a:ln w="1143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6" name="Conexão reta 56">
            <a:extLst>
              <a:ext uri="{FF2B5EF4-FFF2-40B4-BE49-F238E27FC236}">
                <a16:creationId xmlns:a16="http://schemas.microsoft.com/office/drawing/2014/main" id="{BC081F1A-0075-637E-2960-CB591B9707AC}"/>
              </a:ext>
            </a:extLst>
          </p:cNvPr>
          <p:cNvCxnSpPr>
            <a:cxnSpLocks/>
          </p:cNvCxnSpPr>
          <p:nvPr userDrawn="1"/>
        </p:nvCxnSpPr>
        <p:spPr bwMode="auto">
          <a:xfrm flipV="1">
            <a:off x="-4202113" y="13760450"/>
            <a:ext cx="1363663" cy="3827463"/>
          </a:xfrm>
          <a:prstGeom prst="line">
            <a:avLst/>
          </a:prstGeom>
          <a:noFill/>
          <a:ln w="1143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" name="Imagem 3" descr="Uma imagem com texto, logótipo, Tipo de letra, Gráficos&#10;&#10;Descrição gerada automaticamente">
            <a:extLst>
              <a:ext uri="{FF2B5EF4-FFF2-40B4-BE49-F238E27FC236}">
                <a16:creationId xmlns:a16="http://schemas.microsoft.com/office/drawing/2014/main" id="{71281FF6-4360-B9F3-5794-66811D7DD57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5317" y="123030"/>
            <a:ext cx="4557712" cy="45577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17512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17512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Times" charset="0"/>
        </a:defRPr>
      </a:lvl2pPr>
      <a:lvl3pPr algn="ctr" defTabSz="417512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Times" charset="0"/>
        </a:defRPr>
      </a:lvl3pPr>
      <a:lvl4pPr algn="ctr" defTabSz="417512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Times" charset="0"/>
        </a:defRPr>
      </a:lvl4pPr>
      <a:lvl5pPr algn="ctr" defTabSz="417512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Times" charset="0"/>
        </a:defRPr>
      </a:lvl5pPr>
      <a:lvl6pPr marL="457200"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Times" charset="0"/>
        </a:defRPr>
      </a:lvl6pPr>
      <a:lvl7pPr marL="914400"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Times" charset="0"/>
        </a:defRPr>
      </a:lvl7pPr>
      <a:lvl8pPr marL="1371600"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Times" charset="0"/>
        </a:defRPr>
      </a:lvl8pPr>
      <a:lvl9pPr marL="1828800"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Times" charset="0"/>
        </a:defRPr>
      </a:lvl9pPr>
    </p:titleStyle>
    <p:bodyStyle>
      <a:lvl1pPr marL="1565275" indent="-1565275" algn="l" defTabSz="4175125" rtl="0" eaLnBrk="0" fontAlgn="base" hangingPunct="0">
        <a:spcBef>
          <a:spcPct val="20000"/>
        </a:spcBef>
        <a:spcAft>
          <a:spcPct val="0"/>
        </a:spcAft>
        <a:buChar char="•"/>
        <a:defRPr sz="14600">
          <a:solidFill>
            <a:schemeClr val="tx1"/>
          </a:solidFill>
          <a:latin typeface="+mn-lt"/>
          <a:ea typeface="+mn-ea"/>
          <a:cs typeface="+mn-cs"/>
        </a:defRPr>
      </a:lvl1pPr>
      <a:lvl2pPr marL="3392488" indent="-1304925" algn="l" defTabSz="4175125" rtl="0" eaLnBrk="0" fontAlgn="base" hangingPunct="0">
        <a:spcBef>
          <a:spcPct val="20000"/>
        </a:spcBef>
        <a:spcAft>
          <a:spcPct val="0"/>
        </a:spcAft>
        <a:buChar char="–"/>
        <a:defRPr sz="12800">
          <a:solidFill>
            <a:schemeClr val="tx1"/>
          </a:solidFill>
          <a:latin typeface="+mn-lt"/>
        </a:defRPr>
      </a:lvl2pPr>
      <a:lvl3pPr marL="5219700" indent="-1044575" algn="l" defTabSz="4175125" rtl="0" eaLnBrk="0" fontAlgn="base" hangingPunct="0">
        <a:spcBef>
          <a:spcPct val="20000"/>
        </a:spcBef>
        <a:spcAft>
          <a:spcPct val="0"/>
        </a:spcAft>
        <a:buChar char="•"/>
        <a:defRPr sz="11000">
          <a:solidFill>
            <a:schemeClr val="tx1"/>
          </a:solidFill>
          <a:latin typeface="+mn-lt"/>
        </a:defRPr>
      </a:lvl3pPr>
      <a:lvl4pPr marL="7307263" indent="-1042988" algn="l" defTabSz="4175125" rtl="0" eaLnBrk="0" fontAlgn="base" hangingPunct="0">
        <a:spcBef>
          <a:spcPct val="20000"/>
        </a:spcBef>
        <a:spcAft>
          <a:spcPct val="0"/>
        </a:spcAft>
        <a:buChar char="–"/>
        <a:defRPr sz="9100">
          <a:solidFill>
            <a:schemeClr val="tx1"/>
          </a:solidFill>
          <a:latin typeface="+mn-lt"/>
        </a:defRPr>
      </a:lvl4pPr>
      <a:lvl5pPr marL="9396413" indent="-1044575" algn="l" defTabSz="4175125" rtl="0" eaLnBrk="0" fontAlgn="base" hangingPunct="0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5pPr>
      <a:lvl6pPr marL="9853613" indent="-1044575" algn="l" defTabSz="4175125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6pPr>
      <a:lvl7pPr marL="10310813" indent="-1044575" algn="l" defTabSz="4175125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7pPr>
      <a:lvl8pPr marL="10768013" indent="-1044575" algn="l" defTabSz="4175125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8pPr>
      <a:lvl9pPr marL="11225213" indent="-1044575" algn="l" defTabSz="4175125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mailto:*endere&#231;oeletr&#243;nico@aaa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4">
            <a:extLst>
              <a:ext uri="{FF2B5EF4-FFF2-40B4-BE49-F238E27FC236}">
                <a16:creationId xmlns:a16="http://schemas.microsoft.com/office/drawing/2014/main" id="{6BC62B58-983F-89C2-5332-064BDC7D7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19913" y="7183438"/>
            <a:ext cx="1857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>
              <a:spcBef>
                <a:spcPct val="50000"/>
              </a:spcBef>
            </a:pPr>
            <a:endParaRPr lang="pt-PT" altLang="pt-PT" sz="1600">
              <a:latin typeface="Arial" panose="020B0604020202020204" pitchFamily="34" charset="0"/>
            </a:endParaRPr>
          </a:p>
        </p:txBody>
      </p:sp>
      <p:sp>
        <p:nvSpPr>
          <p:cNvPr id="24" name="Text Box 17">
            <a:extLst>
              <a:ext uri="{FF2B5EF4-FFF2-40B4-BE49-F238E27FC236}">
                <a16:creationId xmlns:a16="http://schemas.microsoft.com/office/drawing/2014/main" id="{7EA882B0-D39C-F910-8FA1-5FCB49215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550" y="5346700"/>
            <a:ext cx="6315075" cy="104425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lIns="180000" tIns="180000" rIns="180000" bIns="1800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pt-PT" altLang="pt-PT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Resumo</a:t>
            </a:r>
          </a:p>
          <a:p>
            <a:pPr>
              <a:spcBef>
                <a:spcPts val="0"/>
              </a:spcBef>
              <a:defRPr/>
            </a:pPr>
            <a:endParaRPr lang="pt-PT" altLang="pt-PT" b="1" dirty="0">
              <a:solidFill>
                <a:srgbClr val="E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0"/>
              </a:spcBef>
              <a:defRPr/>
            </a:pPr>
            <a:r>
              <a:rPr lang="pt-PT" dirty="0">
                <a:solidFill>
                  <a:srgbClr val="000000">
                    <a:lumMod val="75000"/>
                    <a:lumOff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</a:t>
            </a:r>
            <a:r>
              <a:rPr lang="pt-PT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Lorem</a:t>
            </a:r>
            <a:r>
              <a:rPr lang="pt-PT" dirty="0">
                <a:solidFill>
                  <a:srgbClr val="000000">
                    <a:lumMod val="75000"/>
                    <a:lumOff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PT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Ipsum</a:t>
            </a:r>
            <a:r>
              <a:rPr lang="pt-PT" dirty="0">
                <a:solidFill>
                  <a:srgbClr val="000000">
                    <a:lumMod val="75000"/>
                    <a:lumOff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é um texto modelo da indústria tipográfica e de impressão. O </a:t>
            </a:r>
            <a:r>
              <a:rPr lang="pt-PT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Lorem</a:t>
            </a:r>
            <a:r>
              <a:rPr lang="pt-PT" dirty="0">
                <a:solidFill>
                  <a:srgbClr val="000000">
                    <a:lumMod val="75000"/>
                    <a:lumOff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PT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Ipsum</a:t>
            </a:r>
            <a:r>
              <a:rPr lang="pt-PT" dirty="0">
                <a:solidFill>
                  <a:srgbClr val="000000">
                    <a:lumMod val="75000"/>
                    <a:lumOff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tem vindo a ser o texto padrão usado por estas indústrias desde o ano de 1500, quando uma misturou os caracteres de um texto para criar um espécime de livro. Este texto não só sobreviveu 5 séculos, mas também o salto para a tipografia </a:t>
            </a:r>
            <a:r>
              <a:rPr lang="pt-PT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electrónica</a:t>
            </a:r>
            <a:r>
              <a:rPr lang="pt-PT" dirty="0">
                <a:solidFill>
                  <a:srgbClr val="000000">
                    <a:lumMod val="75000"/>
                    <a:lumOff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mantendo-se essencialmente inalterada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algn="just">
              <a:spcBef>
                <a:spcPts val="0"/>
              </a:spcBef>
              <a:defRPr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pt-PT" altLang="pt-PT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Problema e questões de investigação | Objetivos</a:t>
            </a:r>
          </a:p>
          <a:p>
            <a:pPr>
              <a:spcBef>
                <a:spcPts val="0"/>
              </a:spcBef>
              <a:defRPr/>
            </a:pPr>
            <a:endParaRPr lang="pt-PT" altLang="pt-PT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0"/>
              </a:spcBef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Lorem ipsum dolor sit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consectetur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adipiscing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Cras sed lacinia ipsum. </a:t>
            </a:r>
          </a:p>
          <a:p>
            <a:pPr marL="342900" indent="-342900" algn="just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Nullam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hendrerit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xpto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mauris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vitae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pellentesque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mollis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optx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xpto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Curabitur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vestibulum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massa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massa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pretium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</a:p>
          <a:p>
            <a:pPr marL="342900" indent="-342900" algn="just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Pellentesque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sapien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urna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mattis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egestas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Integer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igula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lectus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efficitur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342900" indent="-342900" algn="just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Integer or not in ligula in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lectus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efficitur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scelerisque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Nunc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posuere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fringilla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id="{0785D860-7390-F16D-81EE-BA2E7955A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8550" y="3833813"/>
            <a:ext cx="19873913" cy="1173162"/>
          </a:xfrm>
          <a:prstGeom prst="rect">
            <a:avLst/>
          </a:prstGeom>
          <a:noFill/>
          <a:ln>
            <a:noFill/>
          </a:ln>
        </p:spPr>
        <p:txBody>
          <a:bodyPr lIns="64639" tIns="32319" rIns="64639" bIns="32319">
            <a:spAutoFit/>
          </a:bodyPr>
          <a:lstStyle>
            <a:lvl1pPr eaLnBrk="0" hangingPunct="0">
              <a:defRPr sz="5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5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5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5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5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29511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PT" sz="18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Manuel Ontem</a:t>
            </a:r>
            <a:r>
              <a:rPr lang="pt-PT" sz="18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pt-PT" altLang="pt-PT" sz="18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Zacarias Hoje</a:t>
            </a:r>
            <a:r>
              <a:rPr lang="pt-PT" altLang="pt-PT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Maria Amanhã</a:t>
            </a:r>
            <a:r>
              <a:rPr lang="pt-PT" altLang="pt-PT" sz="18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3*</a:t>
            </a:r>
            <a:endParaRPr lang="pt-PT" altLang="pt-PT" sz="1800" b="1" kern="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29511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8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pt-PT" sz="1800" b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PT" altLang="pt-PT" sz="18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Rausstuna</a:t>
            </a:r>
            <a:r>
              <a:rPr lang="pt-PT" altLang="pt-PT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Instituto Politécnico de Bragança, Portugal; </a:t>
            </a:r>
            <a:r>
              <a:rPr lang="pt-PT" altLang="pt-PT" sz="18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pt-PT" sz="18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PT" altLang="pt-PT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RTUB, Instituto Politécnico de Bragança, Brasil; </a:t>
            </a:r>
            <a:r>
              <a:rPr lang="pt-PT" altLang="pt-PT" sz="18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pt-PT" sz="18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PT" altLang="pt-PT" sz="18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TonaTuna</a:t>
            </a:r>
            <a:r>
              <a:rPr lang="pt-PT" altLang="pt-PT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Instituto Politécnico de Bragança, Portugal. </a:t>
            </a:r>
          </a:p>
          <a:p>
            <a:pPr defTabSz="29511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PT" altLang="pt-PT" sz="1800" kern="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29511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altLang="pt-PT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*endereçoeletrónico@aaa.com</a:t>
            </a:r>
            <a:r>
              <a:rPr lang="pt-PT" altLang="pt-PT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(contacto principal)</a:t>
            </a:r>
          </a:p>
        </p:txBody>
      </p:sp>
      <p:sp>
        <p:nvSpPr>
          <p:cNvPr id="27" name="Rectângulo 26">
            <a:extLst>
              <a:ext uri="{FF2B5EF4-FFF2-40B4-BE49-F238E27FC236}">
                <a16:creationId xmlns:a16="http://schemas.microsoft.com/office/drawing/2014/main" id="{FF15D420-85D4-21CA-BAB9-4F0EA70C9B52}"/>
              </a:ext>
            </a:extLst>
          </p:cNvPr>
          <p:cNvSpPr/>
          <p:nvPr/>
        </p:nvSpPr>
        <p:spPr bwMode="auto">
          <a:xfrm>
            <a:off x="22196425" y="14490700"/>
            <a:ext cx="7056438" cy="51609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80000" tIns="180000" rIns="180000" bIns="180000"/>
          <a:lstStyle/>
          <a:p>
            <a:pPr algn="just">
              <a:defRPr/>
            </a:pPr>
            <a:r>
              <a:rPr lang="fr-FR" sz="1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Bibliografia</a:t>
            </a:r>
            <a:endParaRPr lang="fr-FR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endParaRPr lang="fr-FR" sz="12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r>
              <a:rPr lang="pt-PT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Pereira, Miguel de Lacerda; Bruno, Miguel Ferreira Gonçalves (2018). Fatores que determinam a participação dos estudantes numa Tuna Universitária: um estudo de caso. Adolescência: Revista Júnior de Investigação. ISSN 2182-6277. 5:2, p. 15-25. Disponível em: http://hdl.handle.net/10198/1852</a:t>
            </a:r>
          </a:p>
          <a:p>
            <a:pPr algn="just">
              <a:defRPr/>
            </a:pPr>
            <a:endParaRPr lang="pt-P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r>
              <a:rPr lang="pt-PT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Bruno Miguel F. Gonçalves (2019). A Tuna! Uma década de histórias (1ªEdição). Lisboa: Chiado </a:t>
            </a:r>
            <a:r>
              <a:rPr lang="pt-PT" sz="1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Books</a:t>
            </a:r>
            <a:r>
              <a:rPr lang="pt-PT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Disponível em: https://www.chiadoeditora.com/livraria/a-tuna-uma-decada-de-historias</a:t>
            </a:r>
          </a:p>
          <a:p>
            <a:pPr algn="just">
              <a:defRPr/>
            </a:pPr>
            <a:endParaRPr lang="pt-P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r>
              <a:rPr lang="pt-PT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Pereira, Miguel de Lacerda; Sousa, Silvana Freitas; Gonçalves, Bruno Miguel Ferreira (2019). Influência das Tunas na vida dos estudantes do ensino superior: um estudo de caso na RaussTuna – Tuna Mista de Bragança. AdolesCiência: Revista Júnior de Investigação. ISSN 2182-6277. 6:1, p. 81-94. Disponível em: http://hdl.handle.net/10198/19967</a:t>
            </a:r>
          </a:p>
          <a:p>
            <a:pPr algn="just">
              <a:defRPr/>
            </a:pPr>
            <a:endParaRPr lang="pt-P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r>
              <a:rPr lang="pt-PT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Sousa, Silvana Freitas; Pereira, Miguel de Lacerda; Gonçalves, Bruno Miguel Ferreira (2020). A atividade de uma Tuna Universitária em contexto de confinamento: reinventar e inovar? AdolesCiência: Revista Júnior de Investigação. ISSN 2182-6277. 7:1, p. 42-51. Disponível em: http://hdl.handle.net/10198/23011</a:t>
            </a:r>
            <a:endParaRPr lang="pt-PT" sz="12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endParaRPr lang="pt-PT" sz="1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r>
              <a:rPr lang="pt-PT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Financiamento: </a:t>
            </a:r>
          </a:p>
          <a:p>
            <a:pPr algn="just">
              <a:defRPr/>
            </a:pPr>
            <a:endParaRPr lang="pt-PT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r>
              <a:rPr lang="pt-PT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Indicar se o trabalho foi suportado no âmbito de algum tipo de financiamento.</a:t>
            </a:r>
          </a:p>
        </p:txBody>
      </p:sp>
      <p:sp>
        <p:nvSpPr>
          <p:cNvPr id="28" name="Text Box 10">
            <a:extLst>
              <a:ext uri="{FF2B5EF4-FFF2-40B4-BE49-F238E27FC236}">
                <a16:creationId xmlns:a16="http://schemas.microsoft.com/office/drawing/2014/main" id="{CF56E7DD-D66D-BF4B-B4BF-AB93CC734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9400" y="5384800"/>
            <a:ext cx="6337300" cy="13474700"/>
          </a:xfrm>
          <a:prstGeom prst="rect">
            <a:avLst/>
          </a:prstGeom>
          <a:noFill/>
          <a:ln>
            <a:noFill/>
          </a:ln>
        </p:spPr>
        <p:txBody>
          <a:bodyPr lIns="180000" tIns="180000" rIns="180000" bIns="1800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pt-PT" altLang="pt-PT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Metodologia </a:t>
            </a:r>
          </a:p>
          <a:p>
            <a:pPr algn="just">
              <a:spcBef>
                <a:spcPts val="0"/>
              </a:spcBef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0"/>
              </a:spcBef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Cras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tortor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id ipsum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commodo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imperdiet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nec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ante.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Nulla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lacus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dolor,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interdum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id semper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pharetra vitae magna.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Suspendisse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potenti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Lorem ipsum dolor sit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consectetur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adipiscing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Cras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tortor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id ipsum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commodo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imperdiet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nec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ante.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Nulla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lacus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dolor,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interdum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id semper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pharetra vitae magna.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Suspendisse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potenti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Lorem ipsum dolor sit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consectetur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adipiscing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algn="just">
              <a:spcBef>
                <a:spcPts val="0"/>
              </a:spcBef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pt-PT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Apresentação e discussão dos dados </a:t>
            </a:r>
          </a:p>
          <a:p>
            <a:pPr algn="just">
              <a:spcBef>
                <a:spcPts val="0"/>
              </a:spcBef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0"/>
              </a:spcBef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main data and discussion about it is: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Cras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tortor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id ipsum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commodo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imperdiet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nec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ante.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Nulla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lacus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dolor,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interdum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id semper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pharetra vitae magna.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Suspendisse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potenti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Lorem ipsum dolor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sitxxyy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consectetur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adipiscing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Nulla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lacus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dolor,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interdum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id semper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pharetra vitae magna.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Suspendisse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potenti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Lorem ipsum dolor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sitxxyy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consectetur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adipiscing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 vel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blandit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turpis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Nunc lorem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urna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egestas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nec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eros ac,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porttitor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facilisis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Phasellus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tempor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tempus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velit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venenatis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velit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donec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Many other topics can be presented here, but we highlight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Rausstuna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Tuna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Mista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Bragança. </a:t>
            </a:r>
          </a:p>
        </p:txBody>
      </p:sp>
      <p:sp>
        <p:nvSpPr>
          <p:cNvPr id="4109" name="Text Box 26">
            <a:extLst>
              <a:ext uri="{FF2B5EF4-FFF2-40B4-BE49-F238E27FC236}">
                <a16:creationId xmlns:a16="http://schemas.microsoft.com/office/drawing/2014/main" id="{0D30E6B9-EA36-4A10-0E93-9ACF69B49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7888" y="13863638"/>
            <a:ext cx="2970212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pt-BR" altLang="pt-P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Fig.2 – </a:t>
            </a:r>
            <a:r>
              <a:rPr lang="pt-BR" alt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Tuna + Tuna</a:t>
            </a:r>
            <a:endParaRPr lang="pt-BR" altLang="pt-PT" sz="16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</p:txBody>
      </p:sp>
      <p:sp>
        <p:nvSpPr>
          <p:cNvPr id="4110" name="Text Box 26">
            <a:extLst>
              <a:ext uri="{FF2B5EF4-FFF2-40B4-BE49-F238E27FC236}">
                <a16:creationId xmlns:a16="http://schemas.microsoft.com/office/drawing/2014/main" id="{DE68B3D5-D73A-F014-BB97-B4402F0CF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2650" y="18432463"/>
            <a:ext cx="4313238" cy="3063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pt-BR" altLang="pt-P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Fig.4 – </a:t>
            </a:r>
            <a:r>
              <a:rPr lang="pt-BR" alt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Apresentação pública do livro X anos </a:t>
            </a:r>
            <a:endParaRPr lang="pt-BR" altLang="pt-PT" sz="16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</p:txBody>
      </p:sp>
      <p:sp>
        <p:nvSpPr>
          <p:cNvPr id="31" name="Text Box 10">
            <a:extLst>
              <a:ext uri="{FF2B5EF4-FFF2-40B4-BE49-F238E27FC236}">
                <a16:creationId xmlns:a16="http://schemas.microsoft.com/office/drawing/2014/main" id="{35ED10F6-E03B-C356-A159-4A5DDB31B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94775" y="5346700"/>
            <a:ext cx="7558088" cy="873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0" tIns="180000" rIns="180000" bIns="1800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just">
              <a:spcBef>
                <a:spcPct val="50000"/>
              </a:spcBef>
              <a:defRPr/>
            </a:pPr>
            <a:r>
              <a:rPr lang="pt-PT" altLang="pt-PT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Conclusão</a:t>
            </a:r>
          </a:p>
          <a:p>
            <a:pPr algn="just">
              <a:spcBef>
                <a:spcPct val="50000"/>
              </a:spcBef>
              <a:defRPr/>
            </a:pPr>
            <a:endParaRPr lang="pt-PT" altLang="pt-PT" b="1" dirty="0">
              <a:solidFill>
                <a:srgbClr val="E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Lorem ipsum dolor sit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consectetur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adipiscing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Cras sed lacinia ipsum.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Etiam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posuere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aliquet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velit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sagittis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Donec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nibh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augue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accumsan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sed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molestie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nec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placerat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velit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Etiam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id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ornare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purus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nec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porta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turpis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Pellentesque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habitant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morbi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tristique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senectus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netus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malesuada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fames ac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turpis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egestas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Nullam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augue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arcu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bibendum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neque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venenatis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hendrerit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consectetur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dolor. </a:t>
            </a:r>
            <a:r>
              <a:rPr lang="pt-PT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Mauris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nec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nulla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consectetur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ligula pharetra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pellentesque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ac sed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massa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Ut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ullamcorper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orci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blandit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Class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aptent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taciti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sociosqu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ad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litora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torquent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per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conubia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nostra, per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inceptos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himenaeos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Integer tempus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velit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ex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placerat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gravida.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Quisque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vitae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sed magna gravida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aliquam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Curabitur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vel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imperdiet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tellus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Donec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condimentum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nec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nisi at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volutpat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Vestibulum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orci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ex,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malesuada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massa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non,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mollis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ultrices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nibh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Use a forma mas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altere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conteúdo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científico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artístico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50" name="Rectângulo 49">
            <a:extLst>
              <a:ext uri="{FF2B5EF4-FFF2-40B4-BE49-F238E27FC236}">
                <a16:creationId xmlns:a16="http://schemas.microsoft.com/office/drawing/2014/main" id="{6E2D5B25-FB15-A889-7ADC-7949DC018FC2}"/>
              </a:ext>
            </a:extLst>
          </p:cNvPr>
          <p:cNvSpPr/>
          <p:nvPr/>
        </p:nvSpPr>
        <p:spPr bwMode="auto">
          <a:xfrm>
            <a:off x="14862175" y="14498638"/>
            <a:ext cx="6326188" cy="3867150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pt-PT">
              <a:latin typeface="Times" charset="0"/>
            </a:endParaRPr>
          </a:p>
        </p:txBody>
      </p:sp>
      <p:sp>
        <p:nvSpPr>
          <p:cNvPr id="53" name="Text Box 10">
            <a:extLst>
              <a:ext uri="{FF2B5EF4-FFF2-40B4-BE49-F238E27FC236}">
                <a16:creationId xmlns:a16="http://schemas.microsoft.com/office/drawing/2014/main" id="{6E96D06A-5656-772B-796C-966867982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1063" y="5360988"/>
            <a:ext cx="6337300" cy="4795498"/>
          </a:xfrm>
          <a:prstGeom prst="rect">
            <a:avLst/>
          </a:prstGeom>
          <a:noFill/>
          <a:ln>
            <a:noFill/>
          </a:ln>
        </p:spPr>
        <p:txBody>
          <a:bodyPr lIns="180000" tIns="180000" rIns="180000" bIns="1800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just">
              <a:defRPr/>
            </a:pPr>
            <a:endParaRPr lang="pt-PT" b="1" dirty="0">
              <a:solidFill>
                <a:srgbClr val="E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Aliquam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ante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odio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tempus id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ullamcorper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id,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varius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ante.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Curabitur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maximus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efficitur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ipsum, id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aliquam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metus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tincidunt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in. Sed 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augue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venenatis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dui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commodo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pretium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Nullam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augue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arcu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bibendum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neque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venenatis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hendrerit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consectetur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dolor. Integer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scelerisque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neque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aliquet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mollis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Suspendisse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ligula vitae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pharetra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rutrum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augue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Curabitur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maximus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efficitur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ipsum, id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aliquam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metus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tincidunt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in. </a:t>
            </a:r>
            <a:endParaRPr lang="pt-PT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08" name="CaixaDeTexto 6">
            <a:extLst>
              <a:ext uri="{FF2B5EF4-FFF2-40B4-BE49-F238E27FC236}">
                <a16:creationId xmlns:a16="http://schemas.microsoft.com/office/drawing/2014/main" id="{6D529E52-6ADE-474E-7951-A22EE1D2D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2363" y="1025525"/>
            <a:ext cx="13074650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639" tIns="32319" rIns="64639" bIns="32319">
            <a:spAutoFit/>
          </a:bodyPr>
          <a:lstStyle>
            <a:lvl1pPr defTabSz="2951163">
              <a:defRPr sz="2400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 defTabSz="2951163">
              <a:defRPr sz="2400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 defTabSz="2951163">
              <a:defRPr sz="2400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 defTabSz="2951163">
              <a:defRPr sz="2400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 defTabSz="2951163">
              <a:defRPr sz="2400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eaLnBrk="1" hangingPunct="1">
              <a:lnSpc>
                <a:spcPts val="5800"/>
              </a:lnSpc>
            </a:pPr>
            <a:r>
              <a:rPr lang="en-US" altLang="pt-PT" sz="5400" b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 percepção sobre a pandemia dos elementos de uma tuna académica</a:t>
            </a:r>
          </a:p>
          <a:p>
            <a:pPr eaLnBrk="1" hangingPunct="1">
              <a:lnSpc>
                <a:spcPts val="5800"/>
              </a:lnSpc>
            </a:pPr>
            <a:r>
              <a:rPr lang="en-US" altLang="pt-PT" sz="5400" b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portuguesa</a:t>
            </a:r>
          </a:p>
        </p:txBody>
      </p:sp>
      <p:pic>
        <p:nvPicPr>
          <p:cNvPr id="2" name="Picture 16" descr="Serenata Menina - song by RaussTuna - Tuna Mista de Bragança, Grupo  Litúrgico Clave de Sol | Spotify">
            <a:extLst>
              <a:ext uri="{FF2B5EF4-FFF2-40B4-BE49-F238E27FC236}">
                <a16:creationId xmlns:a16="http://schemas.microsoft.com/office/drawing/2014/main" id="{5C2CB145-645A-110E-1B17-31CCB3A1E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7888" y="10710863"/>
            <a:ext cx="2970212" cy="297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8" descr="Coração de Estudante criada por RaussTuna - Tuna Mista de Bragança |  Canções populares no TikTok">
            <a:extLst>
              <a:ext uri="{FF2B5EF4-FFF2-40B4-BE49-F238E27FC236}">
                <a16:creationId xmlns:a16="http://schemas.microsoft.com/office/drawing/2014/main" id="{50A11001-E592-5426-EAD7-F02D3B193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9738" y="10710863"/>
            <a:ext cx="2968625" cy="297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26">
            <a:extLst>
              <a:ext uri="{FF2B5EF4-FFF2-40B4-BE49-F238E27FC236}">
                <a16:creationId xmlns:a16="http://schemas.microsoft.com/office/drawing/2014/main" id="{71C66B94-35E5-3586-76BC-E7C41846A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19738" y="13863638"/>
            <a:ext cx="2968625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pt-BR" altLang="pt-P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Fig.3 – </a:t>
            </a:r>
            <a:r>
              <a:rPr lang="pt-BR" alt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Uma década de Histórias</a:t>
            </a:r>
            <a:endParaRPr lang="pt-BR" altLang="pt-PT" sz="16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</p:txBody>
      </p:sp>
      <p:pic>
        <p:nvPicPr>
          <p:cNvPr id="4112" name="Picture 20" descr="A RaussTuna comemorou uma década com lançamento de um livro e de um disco |  Mensageiro de Bragança">
            <a:extLst>
              <a:ext uri="{FF2B5EF4-FFF2-40B4-BE49-F238E27FC236}">
                <a16:creationId xmlns:a16="http://schemas.microsoft.com/office/drawing/2014/main" id="{1E081D63-372A-B160-A8BF-11B65A521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1700" y="14498638"/>
            <a:ext cx="6316663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2" descr="RaussTuna, Tuna Mista de Bragança, comemora o 12º aniversário | Notícias do  Nordeste">
            <a:extLst>
              <a:ext uri="{FF2B5EF4-FFF2-40B4-BE49-F238E27FC236}">
                <a16:creationId xmlns:a16="http://schemas.microsoft.com/office/drawing/2014/main" id="{C966F47D-0B20-4318-BF64-7D6F080EF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20" b="6796"/>
          <a:stretch>
            <a:fillRect/>
          </a:stretch>
        </p:blipFill>
        <p:spPr bwMode="auto">
          <a:xfrm>
            <a:off x="1122363" y="15427325"/>
            <a:ext cx="6291262" cy="293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26">
            <a:extLst>
              <a:ext uri="{FF2B5EF4-FFF2-40B4-BE49-F238E27FC236}">
                <a16:creationId xmlns:a16="http://schemas.microsoft.com/office/drawing/2014/main" id="{DF7AFFF5-497F-027B-BF0A-4E637C0D3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313" y="18432463"/>
            <a:ext cx="4313237" cy="3063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pt-BR" altLang="pt-P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Fig.1 – </a:t>
            </a:r>
            <a:r>
              <a:rPr lang="pt-BR" alt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Aniversário da Rausstuna</a:t>
            </a:r>
            <a:endParaRPr lang="pt-BR" altLang="pt-PT" sz="16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7EAC588-4D7E-DE1E-9260-00BAD385C39E}"/>
              </a:ext>
            </a:extLst>
          </p:cNvPr>
          <p:cNvSpPr txBox="1"/>
          <p:nvPr/>
        </p:nvSpPr>
        <p:spPr bwMode="auto">
          <a:xfrm>
            <a:off x="28673425" y="815975"/>
            <a:ext cx="184150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pt-PT" sz="2000" b="1" dirty="0" err="1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236194E-7741-DC06-D8BB-0943E4F4C6A8}"/>
              </a:ext>
            </a:extLst>
          </p:cNvPr>
          <p:cNvSpPr txBox="1"/>
          <p:nvPr/>
        </p:nvSpPr>
        <p:spPr bwMode="auto">
          <a:xfrm>
            <a:off x="28803600" y="4506913"/>
            <a:ext cx="184150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pt-PT" sz="2000" b="1" dirty="0" err="1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197CCB2-B10B-3BDA-072D-2827B640276F}"/>
              </a:ext>
            </a:extLst>
          </p:cNvPr>
          <p:cNvSpPr txBox="1"/>
          <p:nvPr/>
        </p:nvSpPr>
        <p:spPr bwMode="auto">
          <a:xfrm>
            <a:off x="19431000" y="2873375"/>
            <a:ext cx="184150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pt-PT" sz="2000" b="1" dirty="0" err="1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>
          <a:spcBef>
            <a:spcPct val="50000"/>
          </a:spcBef>
          <a:defRPr sz="2000" b="1" dirty="0" err="1">
            <a:solidFill>
              <a:schemeClr val="tx1">
                <a:lumMod val="75000"/>
                <a:lumOff val="25000"/>
              </a:schemeClr>
            </a:solidFill>
            <a:latin typeface="Arial" pitchFamily="34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3048</TotalTime>
  <Words>912</Words>
  <Application>Microsoft Macintosh PowerPoint</Application>
  <PresentationFormat>Personalizados</PresentationFormat>
  <Paragraphs>53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6" baseType="lpstr">
      <vt:lpstr>Arial</vt:lpstr>
      <vt:lpstr>Calibri</vt:lpstr>
      <vt:lpstr>Tahoma</vt:lpstr>
      <vt:lpstr>Times</vt:lpstr>
      <vt:lpstr>Blank Presentation</vt:lpstr>
      <vt:lpstr>Apresentação do PowerPoint</vt:lpstr>
    </vt:vector>
  </TitlesOfParts>
  <Manager/>
  <Company>fjjm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Jornadas RaussTuna/TMB</dc:creator>
  <cp:keywords/>
  <dc:description/>
  <cp:lastModifiedBy>Bruno F. Gonçalves</cp:lastModifiedBy>
  <cp:revision>127</cp:revision>
  <dcterms:created xsi:type="dcterms:W3CDTF">2011-04-05T10:43:59Z</dcterms:created>
  <dcterms:modified xsi:type="dcterms:W3CDTF">2024-01-31T12:23:29Z</dcterms:modified>
  <cp:category/>
</cp:coreProperties>
</file>